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345" r:id="rId2"/>
    <p:sldId id="342" r:id="rId3"/>
    <p:sldId id="403" r:id="rId4"/>
    <p:sldId id="340" r:id="rId5"/>
    <p:sldId id="414" r:id="rId6"/>
    <p:sldId id="415" r:id="rId7"/>
    <p:sldId id="341" r:id="rId8"/>
    <p:sldId id="338" r:id="rId9"/>
    <p:sldId id="339" r:id="rId10"/>
    <p:sldId id="416" r:id="rId11"/>
    <p:sldId id="417" r:id="rId12"/>
    <p:sldId id="406" r:id="rId13"/>
    <p:sldId id="346" r:id="rId14"/>
    <p:sldId id="348" r:id="rId15"/>
    <p:sldId id="349" r:id="rId16"/>
    <p:sldId id="350" r:id="rId17"/>
    <p:sldId id="352" r:id="rId18"/>
    <p:sldId id="413" r:id="rId19"/>
    <p:sldId id="407" r:id="rId20"/>
    <p:sldId id="398" r:id="rId21"/>
    <p:sldId id="399" r:id="rId22"/>
    <p:sldId id="400" r:id="rId23"/>
    <p:sldId id="354" r:id="rId24"/>
    <p:sldId id="355" r:id="rId25"/>
    <p:sldId id="356" r:id="rId26"/>
    <p:sldId id="358" r:id="rId27"/>
    <p:sldId id="359" r:id="rId28"/>
    <p:sldId id="360" r:id="rId29"/>
    <p:sldId id="361" r:id="rId30"/>
    <p:sldId id="362" r:id="rId31"/>
    <p:sldId id="363" r:id="rId32"/>
    <p:sldId id="364" r:id="rId33"/>
    <p:sldId id="366" r:id="rId34"/>
    <p:sldId id="367" r:id="rId35"/>
    <p:sldId id="373" r:id="rId36"/>
    <p:sldId id="374" r:id="rId37"/>
    <p:sldId id="375" r:id="rId38"/>
    <p:sldId id="376" r:id="rId39"/>
    <p:sldId id="377" r:id="rId40"/>
    <p:sldId id="371" r:id="rId41"/>
    <p:sldId id="372" r:id="rId42"/>
    <p:sldId id="408" r:id="rId43"/>
    <p:sldId id="370" r:id="rId44"/>
    <p:sldId id="368" r:id="rId45"/>
    <p:sldId id="369" r:id="rId46"/>
    <p:sldId id="378" r:id="rId47"/>
    <p:sldId id="379" r:id="rId48"/>
    <p:sldId id="380" r:id="rId49"/>
    <p:sldId id="381" r:id="rId50"/>
    <p:sldId id="382" r:id="rId51"/>
    <p:sldId id="383" r:id="rId52"/>
    <p:sldId id="384" r:id="rId53"/>
    <p:sldId id="385" r:id="rId54"/>
    <p:sldId id="386" r:id="rId55"/>
    <p:sldId id="387" r:id="rId56"/>
    <p:sldId id="388" r:id="rId57"/>
    <p:sldId id="402" r:id="rId58"/>
    <p:sldId id="389" r:id="rId59"/>
    <p:sldId id="390" r:id="rId60"/>
    <p:sldId id="391" r:id="rId61"/>
    <p:sldId id="392" r:id="rId62"/>
    <p:sldId id="394" r:id="rId63"/>
    <p:sldId id="395" r:id="rId64"/>
    <p:sldId id="393" r:id="rId65"/>
    <p:sldId id="409" r:id="rId66"/>
    <p:sldId id="396" r:id="rId67"/>
    <p:sldId id="397" r:id="rId68"/>
    <p:sldId id="410" r:id="rId6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50" autoAdjust="0"/>
    <p:restoredTop sz="94660"/>
  </p:normalViewPr>
  <p:slideViewPr>
    <p:cSldViewPr>
      <p:cViewPr varScale="1">
        <p:scale>
          <a:sx n="44" d="100"/>
          <a:sy n="44" d="100"/>
        </p:scale>
        <p:origin x="-90" y="-1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0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B9719FFC-6259-4F80-B970-ABDB9C117BE7}" type="datetimeFigureOut">
              <a:rPr lang="en-US"/>
              <a:pPr>
                <a:defRPr/>
              </a:pPr>
              <a:t>1/7/2013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90DC253E-C998-4835-A87D-3A8DF719576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553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554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3826996-B0D7-45F0-ACE4-D82F005C2C3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1888C84-4CDC-4A41-AA7D-6858AF4A26B8}" type="slidenum">
              <a:rPr lang="en-US" smtClean="0"/>
              <a:pPr/>
              <a:t>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z="1800" smtClean="0"/>
              <a:t>Figure: 08-18</a:t>
            </a:r>
          </a:p>
          <a:p>
            <a:pPr eaLnBrk="1" hangingPunct="1"/>
            <a:endParaRPr lang="en-US" sz="1800" smtClean="0"/>
          </a:p>
          <a:p>
            <a:pPr eaLnBrk="1" hangingPunct="1"/>
            <a:r>
              <a:rPr lang="en-US" sz="1800" smtClean="0"/>
              <a:t>Title: </a:t>
            </a:r>
          </a:p>
          <a:p>
            <a:pPr eaLnBrk="1" hangingPunct="1"/>
            <a:r>
              <a:rPr lang="en-US" sz="1800" smtClean="0"/>
              <a:t>Trends in Metallic Character II</a:t>
            </a:r>
          </a:p>
          <a:p>
            <a:pPr eaLnBrk="1" hangingPunct="1"/>
            <a:endParaRPr lang="en-US" sz="1800" smtClean="0"/>
          </a:p>
          <a:p>
            <a:pPr eaLnBrk="1" hangingPunct="1"/>
            <a:r>
              <a:rPr lang="en-US" sz="1800" smtClean="0"/>
              <a:t>Caption: </a:t>
            </a:r>
          </a:p>
          <a:p>
            <a:pPr eaLnBrk="1" hangingPunct="1"/>
            <a:r>
              <a:rPr lang="en-US" sz="1800" smtClean="0"/>
              <a:t>As you move down group 5A in the periodic table, metallic character increases. As you move across period 3 in the periodic table, metallic character decreases.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9422EA7-3DC3-424B-94E0-83D5B18B4219}" type="slidenum">
              <a:rPr lang="en-US"/>
              <a:pPr/>
              <a:t>10</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z="1800" smtClean="0"/>
              <a:t>Figure: 08-15-06UN</a:t>
            </a:r>
          </a:p>
          <a:p>
            <a:pPr eaLnBrk="1" hangingPunct="1"/>
            <a:endParaRPr lang="en-US" sz="1800" smtClean="0"/>
          </a:p>
          <a:p>
            <a:pPr eaLnBrk="1" hangingPunct="1"/>
            <a:r>
              <a:rPr lang="en-US" sz="1800" smtClean="0"/>
              <a:t>Title: </a:t>
            </a:r>
          </a:p>
          <a:p>
            <a:pPr eaLnBrk="1" hangingPunct="1"/>
            <a:r>
              <a:rPr lang="en-US" sz="1800" smtClean="0"/>
              <a:t>First, second and third ionization energies</a:t>
            </a:r>
          </a:p>
          <a:p>
            <a:pPr eaLnBrk="1" hangingPunct="1"/>
            <a:endParaRPr lang="en-US" sz="1800" smtClean="0"/>
          </a:p>
          <a:p>
            <a:pPr eaLnBrk="1" hangingPunct="1"/>
            <a:r>
              <a:rPr lang="en-US" sz="1800" smtClean="0"/>
              <a:t>Caption: </a:t>
            </a:r>
          </a:p>
          <a:p>
            <a:pPr eaLnBrk="1" hangingPunct="1"/>
            <a:r>
              <a:rPr lang="en-US" sz="1800" smtClean="0"/>
              <a:t>Why is the huge jump in Na between the first and second energies, while the huge jump in Mg is between the second and third ionization energies?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7052AF4-72EC-4E3E-B607-1F7F22108F54}" type="slidenum">
              <a:rPr lang="en-US" smtClean="0"/>
              <a:pPr/>
              <a:t>14</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400" y="4416425"/>
            <a:ext cx="5029200" cy="4183063"/>
          </a:xfrm>
          <a:noFill/>
          <a:ln/>
        </p:spPr>
        <p:txBody>
          <a:bodyPr/>
          <a:lstStyle/>
          <a:p>
            <a:pPr eaLnBrk="1" hangingPunct="1"/>
            <a:r>
              <a:rPr lang="en-US" smtClean="0">
                <a:solidFill>
                  <a:srgbClr val="000000"/>
                </a:solidFill>
                <a:latin typeface="Geneva"/>
              </a:rPr>
              <a:t>Figure: 09-27-05un</a:t>
            </a:r>
          </a:p>
          <a:p>
            <a:pPr eaLnBrk="1" hangingPunct="1"/>
            <a:endParaRPr lang="en-US" smtClean="0">
              <a:solidFill>
                <a:srgbClr val="000000"/>
              </a:solidFill>
              <a:latin typeface="Geneva"/>
            </a:endParaRPr>
          </a:p>
          <a:p>
            <a:pPr eaLnBrk="1" hangingPunct="1"/>
            <a:r>
              <a:rPr lang="en-US" smtClean="0">
                <a:solidFill>
                  <a:srgbClr val="000000"/>
                </a:solidFill>
                <a:latin typeface="Geneva"/>
              </a:rPr>
              <a:t>Title:</a:t>
            </a:r>
          </a:p>
          <a:p>
            <a:pPr eaLnBrk="1" hangingPunct="1"/>
            <a:r>
              <a:rPr lang="en-US" smtClean="0">
                <a:solidFill>
                  <a:srgbClr val="000000"/>
                </a:solidFill>
                <a:latin typeface="Geneva"/>
              </a:rPr>
              <a:t>Silicon's valence electrons</a:t>
            </a:r>
          </a:p>
          <a:p>
            <a:pPr eaLnBrk="1" hangingPunct="1"/>
            <a:endParaRPr lang="en-US" smtClean="0">
              <a:solidFill>
                <a:srgbClr val="000000"/>
              </a:solidFill>
              <a:latin typeface="Geneva"/>
            </a:endParaRP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53AF3ED-0B32-460C-BF18-ECCE90DB6448}" type="slidenum">
              <a:rPr lang="en-US" smtClean="0"/>
              <a:pPr/>
              <a:t>15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416425"/>
            <a:ext cx="5029200" cy="4183063"/>
          </a:xfrm>
          <a:noFill/>
          <a:ln/>
        </p:spPr>
        <p:txBody>
          <a:bodyPr/>
          <a:lstStyle/>
          <a:p>
            <a:pPr eaLnBrk="1" hangingPunct="1"/>
            <a:r>
              <a:rPr lang="en-US" smtClean="0">
                <a:solidFill>
                  <a:srgbClr val="000000"/>
                </a:solidFill>
                <a:latin typeface="Geneva"/>
              </a:rPr>
              <a:t>Figure: 09-27-06un</a:t>
            </a:r>
          </a:p>
          <a:p>
            <a:pPr eaLnBrk="1" hangingPunct="1"/>
            <a:endParaRPr lang="en-US" smtClean="0">
              <a:solidFill>
                <a:srgbClr val="000000"/>
              </a:solidFill>
              <a:latin typeface="Geneva"/>
            </a:endParaRPr>
          </a:p>
          <a:p>
            <a:pPr eaLnBrk="1" hangingPunct="1"/>
            <a:r>
              <a:rPr lang="en-US" smtClean="0">
                <a:solidFill>
                  <a:srgbClr val="000000"/>
                </a:solidFill>
                <a:latin typeface="Geneva"/>
              </a:rPr>
              <a:t>Title:</a:t>
            </a:r>
          </a:p>
          <a:p>
            <a:pPr eaLnBrk="1" hangingPunct="1"/>
            <a:r>
              <a:rPr lang="en-US" smtClean="0">
                <a:solidFill>
                  <a:srgbClr val="000000"/>
                </a:solidFill>
                <a:latin typeface="Geneva"/>
              </a:rPr>
              <a:t>Selenium's valence electrons</a:t>
            </a:r>
          </a:p>
          <a:p>
            <a:pPr eaLnBrk="1" hangingPunct="1"/>
            <a:endParaRPr lang="en-US" smtClean="0">
              <a:solidFill>
                <a:srgbClr val="000000"/>
              </a:solidFill>
              <a:latin typeface="Geneva"/>
            </a:endParaRP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624E059-41E4-4AD9-BC29-4D65077AA6E8}" type="slidenum">
              <a:rPr lang="en-US" smtClean="0"/>
              <a:pPr/>
              <a:t>16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416425"/>
            <a:ext cx="5029200" cy="4183063"/>
          </a:xfrm>
          <a:noFill/>
          <a:ln/>
        </p:spPr>
        <p:txBody>
          <a:bodyPr/>
          <a:lstStyle/>
          <a:p>
            <a:pPr eaLnBrk="1" hangingPunct="1"/>
            <a:r>
              <a:rPr lang="en-US" smtClean="0">
                <a:solidFill>
                  <a:srgbClr val="000000"/>
                </a:solidFill>
                <a:latin typeface="Geneva"/>
              </a:rPr>
              <a:t>Figure: 09-32</a:t>
            </a:r>
          </a:p>
          <a:p>
            <a:pPr eaLnBrk="1" hangingPunct="1"/>
            <a:endParaRPr lang="en-US" smtClean="0">
              <a:solidFill>
                <a:srgbClr val="000000"/>
              </a:solidFill>
              <a:latin typeface="Geneva"/>
            </a:endParaRPr>
          </a:p>
          <a:p>
            <a:pPr eaLnBrk="1" hangingPunct="1"/>
            <a:r>
              <a:rPr lang="en-US" smtClean="0">
                <a:solidFill>
                  <a:srgbClr val="000000"/>
                </a:solidFill>
                <a:latin typeface="Geneva"/>
              </a:rPr>
              <a:t>Title:</a:t>
            </a:r>
          </a:p>
          <a:p>
            <a:pPr eaLnBrk="1" hangingPunct="1"/>
            <a:r>
              <a:rPr lang="en-US" smtClean="0">
                <a:solidFill>
                  <a:srgbClr val="000000"/>
                </a:solidFill>
                <a:latin typeface="Geneva"/>
              </a:rPr>
              <a:t>The noble gases have filled valence subshells</a:t>
            </a:r>
          </a:p>
          <a:p>
            <a:pPr eaLnBrk="1" hangingPunct="1"/>
            <a:endParaRPr lang="en-US" smtClean="0">
              <a:solidFill>
                <a:srgbClr val="000000"/>
              </a:solidFill>
              <a:latin typeface="Geneva"/>
            </a:endParaRP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F89EFD0-4726-4792-9253-F1E14369E750}" type="slidenum">
              <a:rPr lang="en-US"/>
              <a:pPr/>
              <a:t>18</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z="1800" smtClean="0"/>
              <a:t>Figure: 08-11-08UN</a:t>
            </a:r>
          </a:p>
          <a:p>
            <a:pPr eaLnBrk="1" hangingPunct="1"/>
            <a:endParaRPr lang="en-US" sz="1800" smtClean="0"/>
          </a:p>
          <a:p>
            <a:pPr eaLnBrk="1" hangingPunct="1"/>
            <a:r>
              <a:rPr lang="en-US" sz="1800" smtClean="0"/>
              <a:t>Title: </a:t>
            </a:r>
          </a:p>
          <a:p>
            <a:pPr eaLnBrk="1" hangingPunct="1"/>
            <a:r>
              <a:rPr lang="en-US" sz="1800" smtClean="0"/>
              <a:t>EXAMPLE 8.6 Electron Configurations and Magnetic Properties for Ions (a)</a:t>
            </a:r>
          </a:p>
          <a:p>
            <a:pPr eaLnBrk="1" hangingPunct="1"/>
            <a:endParaRPr lang="en-US" sz="1800" smtClean="0"/>
          </a:p>
          <a:p>
            <a:pPr eaLnBrk="1" hangingPunct="1"/>
            <a:r>
              <a:rPr lang="en-US" sz="1800" smtClean="0"/>
              <a:t>Caption: </a:t>
            </a:r>
          </a:p>
          <a:p>
            <a:pPr eaLnBrk="1" hangingPunct="1"/>
            <a:r>
              <a:rPr lang="en-US" sz="1800" smtClean="0"/>
              <a:t>Write the electron configuration and orbital diagram for each of the following ions and determine whether the ion is diamagnetic or paramagnetic. </a:t>
            </a:r>
          </a:p>
          <a:p>
            <a:pPr eaLnBrk="1" hangingPunct="1"/>
            <a:r>
              <a:rPr lang="en-US" sz="1800" smtClean="0"/>
              <a:t>(a) Al</a:t>
            </a:r>
            <a:r>
              <a:rPr lang="en-US" sz="1800" baseline="30000" smtClean="0"/>
              <a:t>3+</a:t>
            </a:r>
            <a:r>
              <a:rPr lang="en-US" sz="1800" smtClean="0"/>
              <a:t> (b) S</a:t>
            </a:r>
            <a:r>
              <a:rPr lang="en-US" sz="1800" baseline="30000" smtClean="0"/>
              <a:t>2-</a:t>
            </a:r>
            <a:r>
              <a:rPr lang="en-US" sz="1800" smtClean="0"/>
              <a:t> (c) Fe</a:t>
            </a:r>
            <a:r>
              <a:rPr lang="en-US" sz="1800" baseline="30000" smtClean="0"/>
              <a:t>3+</a:t>
            </a:r>
            <a:endParaRPr lang="en-US" sz="18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6FF0D7B-E1DF-48AE-BD1E-9AB60C911F3E}" type="slidenum">
              <a:rPr lang="en-US" smtClean="0"/>
              <a:pPr/>
              <a:t>21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z="1800" smtClean="0"/>
              <a:t>Figure: 08-12</a:t>
            </a:r>
          </a:p>
          <a:p>
            <a:pPr eaLnBrk="1" hangingPunct="1"/>
            <a:endParaRPr lang="en-US" sz="1800" smtClean="0"/>
          </a:p>
          <a:p>
            <a:pPr eaLnBrk="1" hangingPunct="1"/>
            <a:r>
              <a:rPr lang="en-US" sz="1800" smtClean="0"/>
              <a:t>Title: </a:t>
            </a:r>
          </a:p>
          <a:p>
            <a:pPr eaLnBrk="1" hangingPunct="1"/>
            <a:r>
              <a:rPr lang="en-US" sz="1800" smtClean="0"/>
              <a:t>Sizes of Atoms and Their Cations</a:t>
            </a:r>
          </a:p>
          <a:p>
            <a:pPr eaLnBrk="1" hangingPunct="1"/>
            <a:endParaRPr lang="en-US" sz="1800" smtClean="0"/>
          </a:p>
          <a:p>
            <a:pPr eaLnBrk="1" hangingPunct="1"/>
            <a:r>
              <a:rPr lang="en-US" sz="1800" smtClean="0"/>
              <a:t>Caption: </a:t>
            </a:r>
          </a:p>
          <a:p>
            <a:pPr eaLnBrk="1" hangingPunct="1"/>
            <a:r>
              <a:rPr lang="en-US" sz="1800" smtClean="0"/>
              <a:t>Atomic and ionic radii (pm) for the first three columns of main-group elements.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E1B57E9-4FCC-4AD2-B802-200C6325F699}" type="slidenum">
              <a:rPr lang="en-US" smtClean="0"/>
              <a:pPr/>
              <a:t>22</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z="1800" smtClean="0"/>
              <a:t>Figure: 08-13</a:t>
            </a:r>
          </a:p>
          <a:p>
            <a:pPr eaLnBrk="1" hangingPunct="1"/>
            <a:endParaRPr lang="en-US" sz="1800" smtClean="0"/>
          </a:p>
          <a:p>
            <a:pPr eaLnBrk="1" hangingPunct="1"/>
            <a:r>
              <a:rPr lang="en-US" sz="1800" smtClean="0"/>
              <a:t>Title: </a:t>
            </a:r>
          </a:p>
          <a:p>
            <a:pPr eaLnBrk="1" hangingPunct="1"/>
            <a:r>
              <a:rPr lang="en-US" sz="1800" smtClean="0"/>
              <a:t>Sizes of Atoms and Their Anions</a:t>
            </a:r>
          </a:p>
          <a:p>
            <a:pPr eaLnBrk="1" hangingPunct="1"/>
            <a:endParaRPr lang="en-US" sz="1800" smtClean="0"/>
          </a:p>
          <a:p>
            <a:pPr eaLnBrk="1" hangingPunct="1"/>
            <a:r>
              <a:rPr lang="en-US" sz="1800" smtClean="0"/>
              <a:t>Caption: </a:t>
            </a:r>
          </a:p>
          <a:p>
            <a:pPr eaLnBrk="1" hangingPunct="1"/>
            <a:r>
              <a:rPr lang="en-US" sz="1800" smtClean="0"/>
              <a:t>Atomic and ionic radii for groups 6A and 7A in the periodic table.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A90300-B1CA-4A80-8281-EEE88555233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DEA0A7-E181-4D82-B4B0-F0B1F5CEAB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C2FF45-2124-4A42-BE21-627A121747D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B5DE74-AE0B-4812-9A36-8533937DC1B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p:txBody>
          <a:bodyPr/>
          <a:lstStyle>
            <a:lvl1pPr>
              <a:defRPr/>
            </a:lvl1pPr>
          </a:lstStyle>
          <a:p>
            <a:pPr>
              <a:defRPr/>
            </a:pPr>
            <a:endParaRPr lang="en-US"/>
          </a:p>
        </p:txBody>
      </p:sp>
      <p:sp>
        <p:nvSpPr>
          <p:cNvPr id="6" name="Rectangle 1029"/>
          <p:cNvSpPr>
            <a:spLocks noGrp="1" noChangeArrowheads="1"/>
          </p:cNvSpPr>
          <p:nvPr>
            <p:ph type="ftr" sz="quarter" idx="11"/>
          </p:nvPr>
        </p:nvSpPr>
        <p:spPr/>
        <p:txBody>
          <a:bodyPr/>
          <a:lstStyle>
            <a:lvl1pPr>
              <a:defRPr/>
            </a:lvl1pPr>
          </a:lstStyle>
          <a:p>
            <a:pPr>
              <a:defRPr/>
            </a:pPr>
            <a:r>
              <a:rPr lang="en-US"/>
              <a:t>Tro, Chemistry: A Molecular Approach</a:t>
            </a:r>
          </a:p>
        </p:txBody>
      </p:sp>
      <p:sp>
        <p:nvSpPr>
          <p:cNvPr id="7" name="Rectangle 1030"/>
          <p:cNvSpPr>
            <a:spLocks noGrp="1" noChangeArrowheads="1"/>
          </p:cNvSpPr>
          <p:nvPr>
            <p:ph type="sldNum" sz="quarter" idx="12"/>
          </p:nvPr>
        </p:nvSpPr>
        <p:spPr/>
        <p:txBody>
          <a:bodyPr/>
          <a:lstStyle>
            <a:lvl1pPr>
              <a:defRPr/>
            </a:lvl1pPr>
          </a:lstStyle>
          <a:p>
            <a:pPr>
              <a:defRPr/>
            </a:pPr>
            <a:fld id="{FE2B6F58-98F4-46C7-BD4F-E53B01D8ABE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AEC279-CD34-4176-9C5D-09D6E08601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FBB5CD-6FE1-460D-856D-9BD3FBE7F2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C33527-C6F7-426F-936D-A450898FED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5A7319-A39C-4D61-9E20-45595D4BAF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57BF37-B73F-4362-B68E-E8FD12B150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989050-EE7D-41B4-A01A-943D047502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DA7DD-0EC3-45CA-8AB9-EDA52439D1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E57A06-4109-449C-BB70-83B196D36A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05C6250-A52A-4786-B2EE-B3CE13083E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447800"/>
            <a:ext cx="7772400" cy="2152650"/>
          </a:xfrm>
        </p:spPr>
        <p:txBody>
          <a:bodyPr/>
          <a:lstStyle/>
          <a:p>
            <a:pPr eaLnBrk="1" hangingPunct="1"/>
            <a:r>
              <a:rPr lang="en-US" smtClean="0"/>
              <a:t>Chemical Bonds: </a:t>
            </a:r>
            <a:br>
              <a:rPr lang="en-US" smtClean="0"/>
            </a:br>
            <a:r>
              <a:rPr lang="en-US" smtClean="0"/>
              <a:t>The Formation of Compounds from Atoms</a:t>
            </a:r>
          </a:p>
        </p:txBody>
      </p:sp>
      <p:sp>
        <p:nvSpPr>
          <p:cNvPr id="3075" name="Rectangle 3"/>
          <p:cNvSpPr>
            <a:spLocks noGrp="1" noChangeArrowheads="1"/>
          </p:cNvSpPr>
          <p:nvPr>
            <p:ph type="subTitle" idx="1"/>
          </p:nvPr>
        </p:nvSpPr>
        <p:spPr>
          <a:xfrm>
            <a:off x="1371600" y="3886200"/>
            <a:ext cx="6400800" cy="609600"/>
          </a:xfrm>
        </p:spPr>
        <p:txBody>
          <a:bodyPr/>
          <a:lstStyle/>
          <a:p>
            <a:pPr eaLnBrk="1" hangingPunct="1"/>
            <a:r>
              <a:rPr lang="en-US" smtClean="0"/>
              <a:t>Chapter 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08_15-06UN"/>
          <p:cNvPicPr>
            <a:picLocks noChangeAspect="1" noChangeArrowheads="1"/>
          </p:cNvPicPr>
          <p:nvPr/>
        </p:nvPicPr>
        <p:blipFill>
          <a:blip r:embed="rId3" cstate="print"/>
          <a:srcRect/>
          <a:stretch>
            <a:fillRect/>
          </a:stretch>
        </p:blipFill>
        <p:spPr bwMode="auto">
          <a:xfrm>
            <a:off x="927100" y="1588"/>
            <a:ext cx="728345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u="sng" smtClean="0"/>
              <a:t>Higher ionization energies</a:t>
            </a:r>
          </a:p>
        </p:txBody>
      </p:sp>
      <p:sp>
        <p:nvSpPr>
          <p:cNvPr id="43011" name="Rectangle 3"/>
          <p:cNvSpPr>
            <a:spLocks noGrp="1" noChangeArrowheads="1"/>
          </p:cNvSpPr>
          <p:nvPr>
            <p:ph type="body" sz="half" idx="1"/>
          </p:nvPr>
        </p:nvSpPr>
        <p:spPr>
          <a:xfrm>
            <a:off x="0" y="1981200"/>
            <a:ext cx="3810000" cy="4114800"/>
          </a:xfrm>
        </p:spPr>
        <p:txBody>
          <a:bodyPr/>
          <a:lstStyle/>
          <a:p>
            <a:pPr eaLnBrk="1" hangingPunct="1"/>
            <a:r>
              <a:rPr lang="en-US" sz="2800" smtClean="0"/>
              <a:t>Ionization energy </a:t>
            </a:r>
            <a:r>
              <a:rPr lang="en-US" sz="2800" u="sng" smtClean="0"/>
              <a:t>always</a:t>
            </a:r>
            <a:r>
              <a:rPr lang="en-US" sz="2800" smtClean="0"/>
              <a:t> increases as you pull off more electrons.</a:t>
            </a:r>
          </a:p>
          <a:p>
            <a:pPr eaLnBrk="1" hangingPunct="1"/>
            <a:r>
              <a:rPr lang="en-US" sz="2800" smtClean="0"/>
              <a:t>Ionization energies take a huge leap when we try to remove an electron from a new inner shell. </a:t>
            </a:r>
          </a:p>
        </p:txBody>
      </p:sp>
      <p:pic>
        <p:nvPicPr>
          <p:cNvPr id="43012" name="Picture 4" descr="TB06_001"/>
          <p:cNvPicPr>
            <a:picLocks noGrp="1" noChangeAspect="1" noChangeArrowheads="1"/>
          </p:cNvPicPr>
          <p:nvPr>
            <p:ph sz="half" idx="2"/>
          </p:nvPr>
        </p:nvPicPr>
        <p:blipFill>
          <a:blip r:embed="rId2" cstate="print"/>
          <a:srcRect t="2031" b="7997"/>
          <a:stretch>
            <a:fillRect/>
          </a:stretch>
        </p:blipFill>
        <p:spPr>
          <a:xfrm>
            <a:off x="3771900" y="2057400"/>
            <a:ext cx="5372100" cy="35814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0"/>
            <a:ext cx="7772400" cy="1143000"/>
          </a:xfrm>
        </p:spPr>
        <p:txBody>
          <a:bodyPr/>
          <a:lstStyle/>
          <a:p>
            <a:pPr eaLnBrk="1" hangingPunct="1"/>
            <a:r>
              <a:rPr lang="en-US" smtClean="0"/>
              <a:t>Electron Affinity</a:t>
            </a:r>
          </a:p>
        </p:txBody>
      </p:sp>
      <p:sp>
        <p:nvSpPr>
          <p:cNvPr id="10243" name="Rectangle 3"/>
          <p:cNvSpPr>
            <a:spLocks noGrp="1" noChangeArrowheads="1"/>
          </p:cNvSpPr>
          <p:nvPr>
            <p:ph type="body" sz="half" idx="1"/>
          </p:nvPr>
        </p:nvSpPr>
        <p:spPr>
          <a:xfrm>
            <a:off x="762000" y="990600"/>
            <a:ext cx="7620000" cy="1676400"/>
          </a:xfrm>
        </p:spPr>
        <p:txBody>
          <a:bodyPr/>
          <a:lstStyle/>
          <a:p>
            <a:pPr eaLnBrk="1" hangingPunct="1"/>
            <a:r>
              <a:rPr lang="en-US" sz="2400" smtClean="0"/>
              <a:t>The energy change that occurs when an electron is added to an atom (or ion) in the gaseous state.  Frequently costs nothing but actually yields energy therefore EA’s are usually negative.</a:t>
            </a:r>
          </a:p>
        </p:txBody>
      </p:sp>
      <p:pic>
        <p:nvPicPr>
          <p:cNvPr id="10244" name="Picture 4" descr="FG06_004"/>
          <p:cNvPicPr>
            <a:picLocks noGrp="1" noChangeAspect="1" noChangeArrowheads="1"/>
          </p:cNvPicPr>
          <p:nvPr>
            <p:ph sz="half" idx="2"/>
          </p:nvPr>
        </p:nvPicPr>
        <p:blipFill>
          <a:blip r:embed="rId2" cstate="print"/>
          <a:srcRect t="11028" b="13995"/>
          <a:stretch>
            <a:fillRect/>
          </a:stretch>
        </p:blipFill>
        <p:spPr>
          <a:xfrm>
            <a:off x="304800" y="2895600"/>
            <a:ext cx="8534400" cy="373221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Valence Electrons</a:t>
            </a:r>
          </a:p>
        </p:txBody>
      </p:sp>
      <p:sp>
        <p:nvSpPr>
          <p:cNvPr id="11267" name="Rectangle 3"/>
          <p:cNvSpPr>
            <a:spLocks noGrp="1" noChangeArrowheads="1"/>
          </p:cNvSpPr>
          <p:nvPr>
            <p:ph type="body" idx="1"/>
          </p:nvPr>
        </p:nvSpPr>
        <p:spPr>
          <a:xfrm>
            <a:off x="457200" y="1600200"/>
            <a:ext cx="8229600" cy="1524000"/>
          </a:xfrm>
        </p:spPr>
        <p:txBody>
          <a:bodyPr/>
          <a:lstStyle/>
          <a:p>
            <a:pPr eaLnBrk="1" hangingPunct="1"/>
            <a:r>
              <a:rPr lang="en-US" dirty="0" smtClean="0"/>
              <a:t>The electrons that occupy the outermost s and p </a:t>
            </a:r>
            <a:r>
              <a:rPr lang="en-US" dirty="0" err="1" smtClean="0"/>
              <a:t>orbitals</a:t>
            </a:r>
            <a:r>
              <a:rPr lang="en-US" dirty="0" smtClean="0"/>
              <a:t> of an atom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2293938"/>
            <a:ext cx="7848600" cy="27209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0" y="585788"/>
            <a:ext cx="9144000" cy="56880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4267200" y="0"/>
            <a:ext cx="1198563" cy="6858000"/>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228600" y="0"/>
            <a:ext cx="1220788" cy="6858000"/>
          </a:xfrm>
          <a:prstGeom prst="rect">
            <a:avLst/>
          </a:prstGeom>
          <a:noFill/>
          <a:ln w="9525">
            <a:noFill/>
            <a:miter lim="800000"/>
            <a:headEnd/>
            <a:tailEnd/>
          </a:ln>
        </p:spPr>
      </p:pic>
      <p:pic>
        <p:nvPicPr>
          <p:cNvPr id="14340" name="Picture 4"/>
          <p:cNvPicPr>
            <a:picLocks noChangeAspect="1" noChangeArrowheads="1"/>
          </p:cNvPicPr>
          <p:nvPr/>
        </p:nvPicPr>
        <p:blipFill>
          <a:blip r:embed="rId5" cstate="print"/>
          <a:srcRect/>
          <a:stretch>
            <a:fillRect/>
          </a:stretch>
        </p:blipFill>
        <p:spPr bwMode="auto">
          <a:xfrm>
            <a:off x="1905000" y="0"/>
            <a:ext cx="1847850" cy="6858000"/>
          </a:xfrm>
          <a:prstGeom prst="rect">
            <a:avLst/>
          </a:prstGeom>
          <a:noFill/>
          <a:ln w="9525">
            <a:noFill/>
            <a:miter lim="800000"/>
            <a:headEnd/>
            <a:tailEnd/>
          </a:ln>
        </p:spPr>
      </p:pic>
      <p:pic>
        <p:nvPicPr>
          <p:cNvPr id="14341" name="Picture 5"/>
          <p:cNvPicPr>
            <a:picLocks noChangeAspect="1" noChangeArrowheads="1"/>
          </p:cNvPicPr>
          <p:nvPr/>
        </p:nvPicPr>
        <p:blipFill>
          <a:blip r:embed="rId6" cstate="print"/>
          <a:srcRect/>
          <a:stretch>
            <a:fillRect/>
          </a:stretch>
        </p:blipFill>
        <p:spPr bwMode="auto">
          <a:xfrm>
            <a:off x="7391400" y="0"/>
            <a:ext cx="153035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228600"/>
            <a:ext cx="7772400" cy="1143000"/>
          </a:xfrm>
        </p:spPr>
        <p:txBody>
          <a:bodyPr/>
          <a:lstStyle/>
          <a:p>
            <a:pPr eaLnBrk="1" hangingPunct="1"/>
            <a:r>
              <a:rPr lang="en-US" u="sng" smtClean="0"/>
              <a:t>Electronic Configuration of the Ions</a:t>
            </a:r>
          </a:p>
        </p:txBody>
      </p:sp>
      <p:sp>
        <p:nvSpPr>
          <p:cNvPr id="15363" name="Rectangle 3"/>
          <p:cNvSpPr>
            <a:spLocks noGrp="1" noChangeArrowheads="1"/>
          </p:cNvSpPr>
          <p:nvPr>
            <p:ph type="body" idx="1"/>
          </p:nvPr>
        </p:nvSpPr>
        <p:spPr>
          <a:xfrm>
            <a:off x="762000" y="1524000"/>
            <a:ext cx="7772400" cy="4114800"/>
          </a:xfrm>
        </p:spPr>
        <p:txBody>
          <a:bodyPr/>
          <a:lstStyle/>
          <a:p>
            <a:pPr eaLnBrk="1" hangingPunct="1"/>
            <a:r>
              <a:rPr lang="en-US" smtClean="0"/>
              <a:t>Cations - Electrons are removed from the highest energy occupied orbital</a:t>
            </a:r>
          </a:p>
          <a:p>
            <a:pPr eaLnBrk="1" hangingPunct="1"/>
            <a:endParaRPr lang="en-US" smtClean="0"/>
          </a:p>
          <a:p>
            <a:pPr eaLnBrk="1" hangingPunct="1"/>
            <a:r>
              <a:rPr lang="en-US" smtClean="0"/>
              <a:t>Anions - Electrons are added to the lowest energy unoccupied orbital</a:t>
            </a:r>
          </a:p>
          <a:p>
            <a:pPr eaLnBrk="1" hangingPunct="1"/>
            <a:endParaRPr lang="en-US" smtClean="0"/>
          </a:p>
          <a:p>
            <a:pPr eaLnBrk="1" hangingPunct="1"/>
            <a:r>
              <a:rPr lang="en-US" smtClean="0"/>
              <a:t>For transition metals -- The highest ns electrons are removed first (even though they are not the last added)</a:t>
            </a:r>
          </a:p>
          <a:p>
            <a:pPr eaLnBrk="1" hangingPunct="1"/>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8_11-08UN"/>
          <p:cNvPicPr>
            <a:picLocks noChangeAspect="1" noChangeArrowheads="1"/>
          </p:cNvPicPr>
          <p:nvPr/>
        </p:nvPicPr>
        <p:blipFill>
          <a:blip r:embed="rId3" cstate="print"/>
          <a:srcRect/>
          <a:stretch>
            <a:fillRect/>
          </a:stretch>
        </p:blipFill>
        <p:spPr bwMode="auto">
          <a:xfrm>
            <a:off x="9525" y="685800"/>
            <a:ext cx="9134475" cy="2184400"/>
          </a:xfrm>
          <a:prstGeom prst="rect">
            <a:avLst/>
          </a:prstGeom>
          <a:noFill/>
          <a:ln w="9525">
            <a:noFill/>
            <a:miter lim="800000"/>
            <a:headEnd/>
            <a:tailEnd/>
          </a:ln>
        </p:spPr>
      </p:pic>
      <p:pic>
        <p:nvPicPr>
          <p:cNvPr id="3" name="Picture 2" descr="08_11-09UN"/>
          <p:cNvPicPr>
            <a:picLocks noChangeAspect="1" noChangeArrowheads="1"/>
          </p:cNvPicPr>
          <p:nvPr/>
        </p:nvPicPr>
        <p:blipFill>
          <a:blip r:embed="rId4" cstate="print"/>
          <a:srcRect/>
          <a:stretch>
            <a:fillRect/>
          </a:stretch>
        </p:blipFill>
        <p:spPr bwMode="auto">
          <a:xfrm>
            <a:off x="0" y="3429000"/>
            <a:ext cx="9134475" cy="2241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Isoelectronic</a:t>
            </a:r>
          </a:p>
        </p:txBody>
      </p:sp>
      <p:sp>
        <p:nvSpPr>
          <p:cNvPr id="16387" name="Content Placeholder 2"/>
          <p:cNvSpPr>
            <a:spLocks noGrp="1"/>
          </p:cNvSpPr>
          <p:nvPr>
            <p:ph idx="1"/>
          </p:nvPr>
        </p:nvSpPr>
        <p:spPr/>
        <p:txBody>
          <a:bodyPr/>
          <a:lstStyle/>
          <a:p>
            <a:r>
              <a:rPr lang="en-US" smtClean="0"/>
              <a:t>Isoelectronic species have the same electron configuration.</a:t>
            </a:r>
          </a:p>
          <a:p>
            <a:r>
              <a:rPr lang="en-US" smtClean="0"/>
              <a:t>Atoms tend to gain or lose electrons to become isoelectronic with noble gases</a:t>
            </a:r>
          </a:p>
          <a:p>
            <a:endParaRPr lang="en-US" smtClean="0"/>
          </a:p>
          <a:p>
            <a:r>
              <a:rPr lang="en-US" smtClean="0"/>
              <a:t>Ne       1s</a:t>
            </a:r>
            <a:r>
              <a:rPr lang="en-US" baseline="30000" smtClean="0"/>
              <a:t>2</a:t>
            </a:r>
            <a:r>
              <a:rPr lang="en-US" smtClean="0"/>
              <a:t> 2s</a:t>
            </a:r>
            <a:r>
              <a:rPr lang="en-US" baseline="30000" smtClean="0"/>
              <a:t>2</a:t>
            </a:r>
            <a:r>
              <a:rPr lang="en-US" smtClean="0"/>
              <a:t> 2p</a:t>
            </a:r>
            <a:r>
              <a:rPr lang="en-US" baseline="30000" smtClean="0"/>
              <a:t>6</a:t>
            </a:r>
          </a:p>
          <a:p>
            <a:r>
              <a:rPr lang="en-US" smtClean="0"/>
              <a:t>Na</a:t>
            </a:r>
            <a:r>
              <a:rPr lang="en-US" baseline="30000" smtClean="0"/>
              <a:t>+1</a:t>
            </a:r>
            <a:r>
              <a:rPr lang="en-US" smtClean="0"/>
              <a:t>    1s</a:t>
            </a:r>
            <a:r>
              <a:rPr lang="en-US" baseline="30000" smtClean="0"/>
              <a:t>2</a:t>
            </a:r>
            <a:r>
              <a:rPr lang="en-US" smtClean="0"/>
              <a:t> 2s</a:t>
            </a:r>
            <a:r>
              <a:rPr lang="en-US" baseline="30000" smtClean="0"/>
              <a:t>2</a:t>
            </a:r>
            <a:r>
              <a:rPr lang="en-US" smtClean="0"/>
              <a:t> 2p</a:t>
            </a:r>
            <a:r>
              <a:rPr lang="en-US" baseline="30000" smtClean="0"/>
              <a:t>6</a:t>
            </a:r>
            <a:endParaRPr lang="en-US" smtClean="0"/>
          </a:p>
          <a:p>
            <a:r>
              <a:rPr lang="en-US" smtClean="0"/>
              <a:t>F</a:t>
            </a:r>
            <a:r>
              <a:rPr lang="en-US" baseline="30000" smtClean="0"/>
              <a:t>-1          </a:t>
            </a:r>
            <a:r>
              <a:rPr lang="en-US" smtClean="0"/>
              <a:t>1s</a:t>
            </a:r>
            <a:r>
              <a:rPr lang="en-US" baseline="30000" smtClean="0"/>
              <a:t>2</a:t>
            </a:r>
            <a:r>
              <a:rPr lang="en-US" smtClean="0"/>
              <a:t> 2s</a:t>
            </a:r>
            <a:r>
              <a:rPr lang="en-US" baseline="30000" smtClean="0"/>
              <a:t>2</a:t>
            </a:r>
            <a:r>
              <a:rPr lang="en-US" smtClean="0"/>
              <a:t> 2p</a:t>
            </a:r>
            <a:r>
              <a:rPr lang="en-US" baseline="30000" smtClean="0"/>
              <a:t>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57200" y="0"/>
            <a:ext cx="8229600" cy="1143000"/>
          </a:xfrm>
          <a:prstGeom prst="rect">
            <a:avLst/>
          </a:prstGeom>
          <a:noFill/>
          <a:ln w="9525">
            <a:noFill/>
            <a:miter lim="800000"/>
            <a:headEnd/>
            <a:tailEnd/>
          </a:ln>
        </p:spPr>
        <p:txBody>
          <a:bodyPr anchor="ctr"/>
          <a:lstStyle/>
          <a:p>
            <a:pPr algn="ctr"/>
            <a:r>
              <a:rPr lang="en-US" sz="4400" b="1" u="sng">
                <a:solidFill>
                  <a:schemeClr val="tx2"/>
                </a:solidFill>
              </a:rPr>
              <a:t>Periodic Properties</a:t>
            </a:r>
          </a:p>
        </p:txBody>
      </p:sp>
      <p:sp>
        <p:nvSpPr>
          <p:cNvPr id="4099" name="Rectangle 3"/>
          <p:cNvSpPr>
            <a:spLocks noChangeArrowheads="1"/>
          </p:cNvSpPr>
          <p:nvPr/>
        </p:nvSpPr>
        <p:spPr bwMode="auto">
          <a:xfrm>
            <a:off x="457200" y="1295400"/>
            <a:ext cx="8229600" cy="53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a:cs typeface="Times New Roman" pitchFamily="18" charset="0"/>
              </a:rPr>
              <a:t>Metallic Character</a:t>
            </a:r>
            <a:endParaRPr lang="en-US" sz="2800"/>
          </a:p>
        </p:txBody>
      </p:sp>
      <p:pic>
        <p:nvPicPr>
          <p:cNvPr id="4100" name="Picture 4" descr="FG09_39"/>
          <p:cNvPicPr>
            <a:picLocks noChangeAspect="1" noChangeArrowheads="1"/>
          </p:cNvPicPr>
          <p:nvPr/>
        </p:nvPicPr>
        <p:blipFill>
          <a:blip r:embed="rId2" cstate="print"/>
          <a:srcRect/>
          <a:stretch>
            <a:fillRect/>
          </a:stretch>
        </p:blipFill>
        <p:spPr bwMode="auto">
          <a:xfrm>
            <a:off x="381000" y="1885950"/>
            <a:ext cx="8356600" cy="497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u="sng" smtClean="0"/>
              <a:t>Ionic Radii</a:t>
            </a:r>
          </a:p>
        </p:txBody>
      </p:sp>
      <p:sp>
        <p:nvSpPr>
          <p:cNvPr id="17411" name="Rectangle 3"/>
          <p:cNvSpPr>
            <a:spLocks noGrp="1" noChangeArrowheads="1"/>
          </p:cNvSpPr>
          <p:nvPr>
            <p:ph type="body" idx="1"/>
          </p:nvPr>
        </p:nvSpPr>
        <p:spPr>
          <a:xfrm>
            <a:off x="685800" y="1981200"/>
            <a:ext cx="7772400" cy="3505200"/>
          </a:xfrm>
        </p:spPr>
        <p:txBody>
          <a:bodyPr/>
          <a:lstStyle/>
          <a:p>
            <a:pPr eaLnBrk="1" hangingPunct="1"/>
            <a:r>
              <a:rPr lang="en-US" smtClean="0"/>
              <a:t>Cations -- radius decreases due to an increase in Zeffective</a:t>
            </a:r>
          </a:p>
          <a:p>
            <a:pPr lvl="2" eaLnBrk="1" hangingPunct="1">
              <a:buFont typeface="Symbol" pitchFamily="18" charset="2"/>
              <a:buChar char="·"/>
            </a:pPr>
            <a:endParaRPr lang="en-US" smtClean="0"/>
          </a:p>
          <a:p>
            <a:pPr eaLnBrk="1" hangingPunct="1"/>
            <a:endParaRPr lang="en-US" smtClean="0"/>
          </a:p>
          <a:p>
            <a:pPr eaLnBrk="1" hangingPunct="1"/>
            <a:r>
              <a:rPr lang="en-US" smtClean="0"/>
              <a:t>Anions -- radius increases due to crowding of more electrons into a shell</a:t>
            </a:r>
          </a:p>
          <a:p>
            <a:pPr eaLnBrk="1" hangingPunct="1"/>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08_12"/>
          <p:cNvPicPr>
            <a:picLocks noChangeAspect="1" noChangeArrowheads="1"/>
          </p:cNvPicPr>
          <p:nvPr/>
        </p:nvPicPr>
        <p:blipFill>
          <a:blip r:embed="rId3" cstate="print"/>
          <a:srcRect/>
          <a:stretch>
            <a:fillRect/>
          </a:stretch>
        </p:blipFill>
        <p:spPr bwMode="auto">
          <a:xfrm>
            <a:off x="4572000" y="228600"/>
            <a:ext cx="4379913" cy="6324600"/>
          </a:xfrm>
          <a:prstGeom prst="rect">
            <a:avLst/>
          </a:prstGeom>
          <a:noFill/>
          <a:ln w="9525">
            <a:noFill/>
            <a:miter lim="800000"/>
            <a:headEnd/>
            <a:tailEnd/>
          </a:ln>
        </p:spPr>
      </p:pic>
      <p:pic>
        <p:nvPicPr>
          <p:cNvPr id="18435" name="Picture 3" descr="FG05_024"/>
          <p:cNvPicPr>
            <a:picLocks noChangeAspect="1" noChangeArrowheads="1"/>
          </p:cNvPicPr>
          <p:nvPr/>
        </p:nvPicPr>
        <p:blipFill>
          <a:blip r:embed="rId4" cstate="print"/>
          <a:srcRect l="13019" r="16997"/>
          <a:stretch>
            <a:fillRect/>
          </a:stretch>
        </p:blipFill>
        <p:spPr bwMode="auto">
          <a:xfrm>
            <a:off x="0" y="1143000"/>
            <a:ext cx="4419600" cy="457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08_13"/>
          <p:cNvPicPr>
            <a:picLocks noChangeAspect="1" noChangeArrowheads="1"/>
          </p:cNvPicPr>
          <p:nvPr/>
        </p:nvPicPr>
        <p:blipFill>
          <a:blip r:embed="rId3" cstate="print"/>
          <a:srcRect/>
          <a:stretch>
            <a:fillRect/>
          </a:stretch>
        </p:blipFill>
        <p:spPr bwMode="auto">
          <a:xfrm>
            <a:off x="6096000" y="304800"/>
            <a:ext cx="3048000" cy="6380163"/>
          </a:xfrm>
          <a:prstGeom prst="rect">
            <a:avLst/>
          </a:prstGeom>
          <a:noFill/>
          <a:ln w="9525">
            <a:noFill/>
            <a:miter lim="800000"/>
            <a:headEnd/>
            <a:tailEnd/>
          </a:ln>
        </p:spPr>
      </p:pic>
      <p:pic>
        <p:nvPicPr>
          <p:cNvPr id="19459" name="Picture 3" descr="FG05_025"/>
          <p:cNvPicPr>
            <a:picLocks noChangeAspect="1" noChangeArrowheads="1"/>
          </p:cNvPicPr>
          <p:nvPr/>
        </p:nvPicPr>
        <p:blipFill>
          <a:blip r:embed="rId4" cstate="print"/>
          <a:srcRect t="5029" b="16995"/>
          <a:stretch>
            <a:fillRect/>
          </a:stretch>
        </p:blipFill>
        <p:spPr bwMode="auto">
          <a:xfrm>
            <a:off x="0" y="1905000"/>
            <a:ext cx="6324600" cy="3066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143000"/>
          </a:xfrm>
        </p:spPr>
        <p:txBody>
          <a:bodyPr/>
          <a:lstStyle/>
          <a:p>
            <a:pPr eaLnBrk="1" hangingPunct="1"/>
            <a:r>
              <a:rPr lang="en-US" smtClean="0"/>
              <a:t>Lewis Electron Dot Structures</a:t>
            </a:r>
          </a:p>
        </p:txBody>
      </p:sp>
      <p:sp>
        <p:nvSpPr>
          <p:cNvPr id="20483" name="Rectangle 3"/>
          <p:cNvSpPr>
            <a:spLocks noGrp="1" noChangeArrowheads="1"/>
          </p:cNvSpPr>
          <p:nvPr>
            <p:ph type="body" idx="1"/>
          </p:nvPr>
        </p:nvSpPr>
        <p:spPr>
          <a:xfrm>
            <a:off x="685800" y="1371600"/>
            <a:ext cx="7772400" cy="4114800"/>
          </a:xfrm>
        </p:spPr>
        <p:txBody>
          <a:bodyPr/>
          <a:lstStyle/>
          <a:p>
            <a:pPr eaLnBrk="1" hangingPunct="1"/>
            <a:r>
              <a:rPr lang="en-US" smtClean="0"/>
              <a:t>For elements</a:t>
            </a:r>
          </a:p>
          <a:p>
            <a:pPr lvl="1" eaLnBrk="1" hangingPunct="1"/>
            <a:r>
              <a:rPr lang="en-US" smtClean="0"/>
              <a:t>Composed of elemental symbol + dots representing the outer shell or valence electrons</a:t>
            </a:r>
          </a:p>
          <a:p>
            <a:pPr lvl="1" eaLnBrk="1" hangingPunct="1"/>
            <a:r>
              <a:rPr lang="en-US" smtClean="0"/>
              <a:t>For oxygen --</a:t>
            </a:r>
          </a:p>
          <a:p>
            <a:pPr lvl="1" eaLnBrk="1" hangingPunct="1"/>
            <a:endParaRPr lang="en-US" smtClean="0"/>
          </a:p>
        </p:txBody>
      </p:sp>
      <p:pic>
        <p:nvPicPr>
          <p:cNvPr id="20484" name="Picture 4" descr="FG10_00-02"/>
          <p:cNvPicPr>
            <a:picLocks noChangeAspect="1" noChangeArrowheads="1"/>
          </p:cNvPicPr>
          <p:nvPr/>
        </p:nvPicPr>
        <p:blipFill>
          <a:blip r:embed="rId2" cstate="print"/>
          <a:srcRect/>
          <a:stretch>
            <a:fillRect/>
          </a:stretch>
        </p:blipFill>
        <p:spPr bwMode="auto">
          <a:xfrm>
            <a:off x="533400" y="3505200"/>
            <a:ext cx="3429000" cy="2190750"/>
          </a:xfrm>
          <a:prstGeom prst="rect">
            <a:avLst/>
          </a:prstGeom>
          <a:noFill/>
          <a:ln w="9525">
            <a:noFill/>
            <a:miter lim="800000"/>
            <a:headEnd/>
            <a:tailEnd/>
          </a:ln>
        </p:spPr>
      </p:pic>
      <p:pic>
        <p:nvPicPr>
          <p:cNvPr id="20485" name="Picture 5" descr="FG10_00-02"/>
          <p:cNvPicPr>
            <a:picLocks noChangeAspect="1" noChangeArrowheads="1"/>
          </p:cNvPicPr>
          <p:nvPr/>
        </p:nvPicPr>
        <p:blipFill>
          <a:blip r:embed="rId3" cstate="print"/>
          <a:srcRect/>
          <a:stretch>
            <a:fillRect/>
          </a:stretch>
        </p:blipFill>
        <p:spPr bwMode="auto">
          <a:xfrm>
            <a:off x="3886200" y="3490913"/>
            <a:ext cx="4953000" cy="1016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Lewis Electron Dot Structures</a:t>
            </a:r>
          </a:p>
        </p:txBody>
      </p:sp>
      <p:sp>
        <p:nvSpPr>
          <p:cNvPr id="21507" name="Rectangle 3"/>
          <p:cNvSpPr>
            <a:spLocks noGrp="1" noChangeArrowheads="1"/>
          </p:cNvSpPr>
          <p:nvPr>
            <p:ph type="body" idx="1"/>
          </p:nvPr>
        </p:nvSpPr>
        <p:spPr>
          <a:xfrm>
            <a:off x="685800" y="1981200"/>
            <a:ext cx="7772400" cy="2209800"/>
          </a:xfrm>
        </p:spPr>
        <p:txBody>
          <a:bodyPr/>
          <a:lstStyle/>
          <a:p>
            <a:pPr eaLnBrk="1" hangingPunct="1"/>
            <a:r>
              <a:rPr lang="en-US" smtClean="0"/>
              <a:t>For ions</a:t>
            </a:r>
          </a:p>
          <a:p>
            <a:pPr lvl="1" eaLnBrk="1" hangingPunct="1"/>
            <a:r>
              <a:rPr lang="en-US" smtClean="0"/>
              <a:t>Add or subtract dots for electrons gained or lost to form ion.</a:t>
            </a:r>
          </a:p>
          <a:p>
            <a:pPr lvl="1" eaLnBrk="1" hangingPunct="1"/>
            <a:r>
              <a:rPr lang="en-US" smtClean="0"/>
              <a:t>For O</a:t>
            </a:r>
            <a:r>
              <a:rPr lang="en-US" baseline="30000" smtClean="0"/>
              <a:t>2-</a:t>
            </a:r>
            <a:r>
              <a:rPr lang="en-US" smtClean="0"/>
              <a:t> –</a:t>
            </a:r>
          </a:p>
        </p:txBody>
      </p:sp>
      <p:sp>
        <p:nvSpPr>
          <p:cNvPr id="21508" name="Text Box 4"/>
          <p:cNvSpPr txBox="1">
            <a:spLocks noChangeArrowheads="1"/>
          </p:cNvSpPr>
          <p:nvPr/>
        </p:nvSpPr>
        <p:spPr bwMode="auto">
          <a:xfrm>
            <a:off x="990600" y="4572000"/>
            <a:ext cx="2667000" cy="762000"/>
          </a:xfrm>
          <a:prstGeom prst="rect">
            <a:avLst/>
          </a:prstGeom>
          <a:noFill/>
          <a:ln w="9525">
            <a:noFill/>
            <a:miter lim="800000"/>
            <a:headEnd/>
            <a:tailEnd/>
          </a:ln>
        </p:spPr>
        <p:txBody>
          <a:bodyPr>
            <a:spAutoFit/>
          </a:bodyPr>
          <a:lstStyle/>
          <a:p>
            <a:pPr>
              <a:spcBef>
                <a:spcPct val="50000"/>
              </a:spcBef>
            </a:pPr>
            <a:r>
              <a:rPr lang="en-US" sz="4400"/>
              <a:t>1s</a:t>
            </a:r>
            <a:r>
              <a:rPr lang="en-US" sz="4400" baseline="30000"/>
              <a:t>2</a:t>
            </a:r>
            <a:r>
              <a:rPr lang="en-US" sz="4400"/>
              <a:t>2s</a:t>
            </a:r>
            <a:r>
              <a:rPr lang="en-US" sz="4400" baseline="30000"/>
              <a:t>2</a:t>
            </a:r>
            <a:r>
              <a:rPr lang="en-US" sz="4400"/>
              <a:t>2p</a:t>
            </a:r>
            <a:r>
              <a:rPr lang="en-US" sz="4400" baseline="30000"/>
              <a:t>6</a:t>
            </a:r>
          </a:p>
        </p:txBody>
      </p:sp>
      <p:pic>
        <p:nvPicPr>
          <p:cNvPr id="21509" name="Picture 5" descr="FG10_00-09un"/>
          <p:cNvPicPr>
            <a:picLocks noChangeAspect="1" noChangeArrowheads="1"/>
          </p:cNvPicPr>
          <p:nvPr/>
        </p:nvPicPr>
        <p:blipFill>
          <a:blip r:embed="rId2" cstate="print"/>
          <a:srcRect l="44250"/>
          <a:stretch>
            <a:fillRect/>
          </a:stretch>
        </p:blipFill>
        <p:spPr bwMode="auto">
          <a:xfrm>
            <a:off x="4191000" y="4335463"/>
            <a:ext cx="3276600" cy="135096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228600"/>
            <a:ext cx="7772400" cy="1143000"/>
          </a:xfrm>
        </p:spPr>
        <p:txBody>
          <a:bodyPr/>
          <a:lstStyle/>
          <a:p>
            <a:pPr eaLnBrk="1" hangingPunct="1"/>
            <a:r>
              <a:rPr lang="en-US" smtClean="0"/>
              <a:t>Bonding</a:t>
            </a:r>
          </a:p>
        </p:txBody>
      </p:sp>
      <p:sp>
        <p:nvSpPr>
          <p:cNvPr id="22531" name="Rectangle 3"/>
          <p:cNvSpPr>
            <a:spLocks noGrp="1" noChangeArrowheads="1"/>
          </p:cNvSpPr>
          <p:nvPr>
            <p:ph type="body" idx="1"/>
          </p:nvPr>
        </p:nvSpPr>
        <p:spPr>
          <a:xfrm>
            <a:off x="685800" y="1600200"/>
            <a:ext cx="7772400" cy="4114800"/>
          </a:xfrm>
        </p:spPr>
        <p:txBody>
          <a:bodyPr/>
          <a:lstStyle/>
          <a:p>
            <a:pPr eaLnBrk="1" hangingPunct="1">
              <a:lnSpc>
                <a:spcPct val="90000"/>
              </a:lnSpc>
            </a:pPr>
            <a:r>
              <a:rPr lang="en-US" smtClean="0"/>
              <a:t>Atoms like to have a full outer shell and will gain lose or share electrons to achieve a full outer shell</a:t>
            </a:r>
          </a:p>
          <a:p>
            <a:pPr eaLnBrk="1" hangingPunct="1">
              <a:lnSpc>
                <a:spcPct val="90000"/>
              </a:lnSpc>
            </a:pPr>
            <a:endParaRPr lang="en-US" smtClean="0"/>
          </a:p>
          <a:p>
            <a:pPr eaLnBrk="1" hangingPunct="1">
              <a:lnSpc>
                <a:spcPct val="90000"/>
              </a:lnSpc>
            </a:pPr>
            <a:r>
              <a:rPr lang="en-US" smtClean="0"/>
              <a:t>Representative elements gain, lose, or share electrons to have 8 electrons in their outer shell corresponding to full s and p orbitals.  </a:t>
            </a:r>
          </a:p>
          <a:p>
            <a:pPr lvl="1" eaLnBrk="1" hangingPunct="1">
              <a:lnSpc>
                <a:spcPct val="90000"/>
              </a:lnSpc>
            </a:pPr>
            <a:r>
              <a:rPr lang="en-US" smtClean="0"/>
              <a:t>This is the </a:t>
            </a:r>
            <a:r>
              <a:rPr lang="en-US" u="sng" smtClean="0"/>
              <a:t>octet rule.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685800" y="381000"/>
            <a:ext cx="7772400" cy="1143000"/>
          </a:xfrm>
        </p:spPr>
        <p:txBody>
          <a:bodyPr/>
          <a:lstStyle/>
          <a:p>
            <a:pPr eaLnBrk="1" hangingPunct="1"/>
            <a:r>
              <a:rPr lang="en-US" smtClean="0">
                <a:cs typeface="Times New Roman" pitchFamily="18" charset="0"/>
              </a:rPr>
              <a:t>Two kinds of bonds</a:t>
            </a:r>
          </a:p>
        </p:txBody>
      </p:sp>
      <p:sp>
        <p:nvSpPr>
          <p:cNvPr id="23555" name="Rectangle 1027"/>
          <p:cNvSpPr>
            <a:spLocks noGrp="1" noChangeArrowheads="1"/>
          </p:cNvSpPr>
          <p:nvPr>
            <p:ph type="body" idx="1"/>
          </p:nvPr>
        </p:nvSpPr>
        <p:spPr>
          <a:xfrm>
            <a:off x="685800" y="1600200"/>
            <a:ext cx="7772400" cy="4114800"/>
          </a:xfrm>
        </p:spPr>
        <p:txBody>
          <a:bodyPr/>
          <a:lstStyle/>
          <a:p>
            <a:pPr eaLnBrk="1" hangingPunct="1"/>
            <a:r>
              <a:rPr lang="en-US" b="1" smtClean="0">
                <a:cs typeface="Times New Roman" pitchFamily="18" charset="0"/>
              </a:rPr>
              <a:t>Ionic</a:t>
            </a:r>
          </a:p>
          <a:p>
            <a:pPr lvl="1" eaLnBrk="1" hangingPunct="1"/>
            <a:r>
              <a:rPr lang="en-US" smtClean="0">
                <a:cs typeface="Times New Roman" pitchFamily="18" charset="0"/>
              </a:rPr>
              <a:t>atoms gain or lose electrons to form octet</a:t>
            </a:r>
          </a:p>
          <a:p>
            <a:pPr lvl="1" eaLnBrk="1" hangingPunct="1"/>
            <a:r>
              <a:rPr lang="en-US" smtClean="0">
                <a:cs typeface="Times New Roman" pitchFamily="18" charset="0"/>
              </a:rPr>
              <a:t>ions held together by electrostatic forces</a:t>
            </a:r>
          </a:p>
          <a:p>
            <a:pPr eaLnBrk="1" hangingPunct="1"/>
            <a:r>
              <a:rPr lang="en-US" b="1" smtClean="0">
                <a:cs typeface="Times New Roman" pitchFamily="18" charset="0"/>
              </a:rPr>
              <a:t>Covalent</a:t>
            </a:r>
          </a:p>
          <a:p>
            <a:pPr lvl="1" eaLnBrk="1" hangingPunct="1"/>
            <a:r>
              <a:rPr lang="en-US" smtClean="0">
                <a:cs typeface="Times New Roman" pitchFamily="18" charset="0"/>
              </a:rPr>
              <a:t>atoms share electrons to form octet</a:t>
            </a:r>
          </a:p>
          <a:p>
            <a:pPr lvl="1" eaLnBrk="1" hangingPunct="1"/>
            <a:r>
              <a:rPr lang="en-US" smtClean="0">
                <a:cs typeface="Times New Roman" pitchFamily="18" charset="0"/>
              </a:rPr>
              <a:t>atoms held together by shared electron covalent bonds</a:t>
            </a:r>
            <a:r>
              <a:rPr lang="en-US" smtClean="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cs typeface="Times New Roman" pitchFamily="18" charset="0"/>
              </a:rPr>
              <a:t>Ion Formation</a:t>
            </a:r>
          </a:p>
        </p:txBody>
      </p:sp>
      <p:sp>
        <p:nvSpPr>
          <p:cNvPr id="24579" name="Rectangle 3"/>
          <p:cNvSpPr>
            <a:spLocks noGrp="1" noChangeArrowheads="1"/>
          </p:cNvSpPr>
          <p:nvPr>
            <p:ph type="body" idx="1"/>
          </p:nvPr>
        </p:nvSpPr>
        <p:spPr>
          <a:xfrm>
            <a:off x="838200" y="1676400"/>
            <a:ext cx="3962400" cy="4114800"/>
          </a:xfrm>
        </p:spPr>
        <p:txBody>
          <a:bodyPr/>
          <a:lstStyle/>
          <a:p>
            <a:pPr eaLnBrk="1" hangingPunct="1"/>
            <a:r>
              <a:rPr lang="en-US" sz="2800" smtClean="0">
                <a:cs typeface="Times New Roman" pitchFamily="18" charset="0"/>
              </a:rPr>
              <a:t>Cations</a:t>
            </a:r>
          </a:p>
          <a:p>
            <a:pPr eaLnBrk="1" hangingPunct="1"/>
            <a:r>
              <a:rPr lang="en-US" sz="2800" smtClean="0">
                <a:cs typeface="Times New Roman" pitchFamily="18" charset="0"/>
              </a:rPr>
              <a:t>Na	</a:t>
            </a:r>
            <a:r>
              <a:rPr lang="en-US" sz="2800" smtClean="0">
                <a:cs typeface="Times New Roman" pitchFamily="18" charset="0"/>
                <a:sym typeface="Symbol" pitchFamily="18" charset="2"/>
              </a:rPr>
              <a:t></a:t>
            </a:r>
            <a:r>
              <a:rPr lang="en-US" sz="2800" smtClean="0">
                <a:cs typeface="Times New Roman" pitchFamily="18" charset="0"/>
              </a:rPr>
              <a:t>  Na</a:t>
            </a:r>
            <a:r>
              <a:rPr lang="en-US" sz="2800" baseline="30000" smtClean="0">
                <a:cs typeface="Times New Roman" pitchFamily="18" charset="0"/>
              </a:rPr>
              <a:t>+</a:t>
            </a:r>
            <a:r>
              <a:rPr lang="en-US" sz="2800" smtClean="0">
                <a:cs typeface="Times New Roman" pitchFamily="18" charset="0"/>
              </a:rPr>
              <a:t>  +  1e</a:t>
            </a:r>
            <a:r>
              <a:rPr lang="en-US" sz="2800" baseline="30000" smtClean="0">
                <a:cs typeface="Times New Roman" pitchFamily="18" charset="0"/>
                <a:sym typeface="Symbol" pitchFamily="18" charset="2"/>
              </a:rPr>
              <a:t></a:t>
            </a:r>
            <a:r>
              <a:rPr lang="en-US" sz="2800" smtClean="0">
                <a:cs typeface="Times New Roman" pitchFamily="18" charset="0"/>
              </a:rPr>
              <a:t>	</a:t>
            </a:r>
          </a:p>
          <a:p>
            <a:pPr eaLnBrk="1" hangingPunct="1"/>
            <a:r>
              <a:rPr lang="en-US" sz="2800" smtClean="0">
                <a:cs typeface="Times New Roman" pitchFamily="18" charset="0"/>
              </a:rPr>
              <a:t>Mg	</a:t>
            </a:r>
            <a:r>
              <a:rPr lang="en-US" sz="2800" smtClean="0">
                <a:cs typeface="Times New Roman" pitchFamily="18" charset="0"/>
                <a:sym typeface="Symbol" pitchFamily="18" charset="2"/>
              </a:rPr>
              <a:t></a:t>
            </a:r>
            <a:r>
              <a:rPr lang="en-US" sz="2800" smtClean="0">
                <a:cs typeface="Times New Roman" pitchFamily="18" charset="0"/>
              </a:rPr>
              <a:t>  Mg</a:t>
            </a:r>
            <a:r>
              <a:rPr lang="en-US" sz="2800" baseline="30000" smtClean="0">
                <a:cs typeface="Times New Roman" pitchFamily="18" charset="0"/>
              </a:rPr>
              <a:t>+2</a:t>
            </a:r>
            <a:r>
              <a:rPr lang="en-US" sz="2800" smtClean="0">
                <a:cs typeface="Times New Roman" pitchFamily="18" charset="0"/>
              </a:rPr>
              <a:t>  +  2e</a:t>
            </a:r>
            <a:r>
              <a:rPr lang="en-US" sz="2800" baseline="30000" smtClean="0">
                <a:cs typeface="Times New Roman" pitchFamily="18" charset="0"/>
                <a:sym typeface="Symbol" pitchFamily="18" charset="2"/>
              </a:rPr>
              <a:t></a:t>
            </a:r>
            <a:r>
              <a:rPr lang="en-US" sz="2800" smtClean="0">
                <a:cs typeface="Times New Roman" pitchFamily="18" charset="0"/>
              </a:rPr>
              <a:t> 		</a:t>
            </a:r>
          </a:p>
          <a:p>
            <a:pPr eaLnBrk="1" hangingPunct="1"/>
            <a:r>
              <a:rPr lang="en-US" sz="2800" smtClean="0">
                <a:cs typeface="Times New Roman" pitchFamily="18" charset="0"/>
              </a:rPr>
              <a:t> </a:t>
            </a:r>
          </a:p>
          <a:p>
            <a:pPr eaLnBrk="1" hangingPunct="1"/>
            <a:r>
              <a:rPr lang="en-US" sz="2800" smtClean="0">
                <a:cs typeface="Times New Roman" pitchFamily="18" charset="0"/>
              </a:rPr>
              <a:t>Anions</a:t>
            </a:r>
          </a:p>
          <a:p>
            <a:pPr eaLnBrk="1" hangingPunct="1"/>
            <a:r>
              <a:rPr lang="en-US" sz="2800" smtClean="0">
                <a:cs typeface="Times New Roman" pitchFamily="18" charset="0"/>
              </a:rPr>
              <a:t>Cl	+  1 e</a:t>
            </a:r>
            <a:r>
              <a:rPr lang="en-US" sz="2800" baseline="30000" smtClean="0">
                <a:cs typeface="Times New Roman" pitchFamily="18" charset="0"/>
                <a:sym typeface="Symbol" pitchFamily="18" charset="2"/>
              </a:rPr>
              <a:t></a:t>
            </a:r>
            <a:r>
              <a:rPr lang="en-US" sz="2800" smtClean="0">
                <a:cs typeface="Times New Roman" pitchFamily="18" charset="0"/>
              </a:rPr>
              <a:t>  </a:t>
            </a:r>
            <a:r>
              <a:rPr lang="en-US" sz="2800" smtClean="0">
                <a:cs typeface="Times New Roman" pitchFamily="18" charset="0"/>
                <a:sym typeface="Symbol" pitchFamily="18" charset="2"/>
              </a:rPr>
              <a:t></a:t>
            </a:r>
            <a:r>
              <a:rPr lang="en-US" sz="2800" smtClean="0">
                <a:cs typeface="Times New Roman" pitchFamily="18" charset="0"/>
              </a:rPr>
              <a:t>  Cl</a:t>
            </a:r>
            <a:r>
              <a:rPr lang="en-US" sz="2800" baseline="30000" smtClean="0">
                <a:cs typeface="Times New Roman" pitchFamily="18" charset="0"/>
                <a:sym typeface="Symbol" pitchFamily="18" charset="2"/>
              </a:rPr>
              <a:t></a:t>
            </a:r>
            <a:r>
              <a:rPr lang="en-US" sz="2800" baseline="30000" smtClean="0">
                <a:cs typeface="Times New Roman" pitchFamily="18" charset="0"/>
              </a:rPr>
              <a:t>1</a:t>
            </a:r>
            <a:r>
              <a:rPr lang="en-US" sz="2800" smtClean="0">
                <a:cs typeface="Times New Roman" pitchFamily="18" charset="0"/>
              </a:rPr>
              <a:t> 	</a:t>
            </a:r>
          </a:p>
          <a:p>
            <a:pPr eaLnBrk="1" hangingPunct="1"/>
            <a:r>
              <a:rPr lang="en-US" sz="2800" smtClean="0">
                <a:cs typeface="Times New Roman" pitchFamily="18" charset="0"/>
              </a:rPr>
              <a:t>S	+  2 e</a:t>
            </a:r>
            <a:r>
              <a:rPr lang="en-US" sz="2800" baseline="30000" smtClean="0">
                <a:cs typeface="Times New Roman" pitchFamily="18" charset="0"/>
                <a:sym typeface="Symbol" pitchFamily="18" charset="2"/>
              </a:rPr>
              <a:t></a:t>
            </a:r>
            <a:r>
              <a:rPr lang="en-US" sz="2800" smtClean="0">
                <a:cs typeface="Times New Roman" pitchFamily="18" charset="0"/>
              </a:rPr>
              <a:t>  </a:t>
            </a:r>
            <a:r>
              <a:rPr lang="en-US" sz="2800" smtClean="0">
                <a:cs typeface="Times New Roman" pitchFamily="18" charset="0"/>
                <a:sym typeface="Symbol" pitchFamily="18" charset="2"/>
              </a:rPr>
              <a:t></a:t>
            </a:r>
            <a:r>
              <a:rPr lang="en-US" sz="2800" smtClean="0">
                <a:cs typeface="Times New Roman" pitchFamily="18" charset="0"/>
              </a:rPr>
              <a:t>  S</a:t>
            </a:r>
            <a:r>
              <a:rPr lang="en-US" sz="2800" baseline="30000" smtClean="0">
                <a:cs typeface="Times New Roman" pitchFamily="18" charset="0"/>
                <a:sym typeface="Symbol" pitchFamily="18" charset="2"/>
              </a:rPr>
              <a:t></a:t>
            </a:r>
            <a:r>
              <a:rPr lang="en-US" sz="2800" baseline="30000" smtClean="0">
                <a:cs typeface="Times New Roman" pitchFamily="18" charset="0"/>
              </a:rPr>
              <a:t>2</a:t>
            </a:r>
            <a:r>
              <a:rPr lang="en-US" sz="2800" smtClean="0">
                <a:cs typeface="Times New Roman" pitchFamily="18" charset="0"/>
              </a:rPr>
              <a:t>	</a:t>
            </a:r>
          </a:p>
          <a:p>
            <a:pPr eaLnBrk="1" hangingPunct="1"/>
            <a:endParaRPr lang="en-US" sz="2800" smtClean="0"/>
          </a:p>
        </p:txBody>
      </p:sp>
      <p:sp>
        <p:nvSpPr>
          <p:cNvPr id="24580" name="Text Box 6"/>
          <p:cNvSpPr txBox="1">
            <a:spLocks noChangeArrowheads="1"/>
          </p:cNvSpPr>
          <p:nvPr/>
        </p:nvSpPr>
        <p:spPr bwMode="auto">
          <a:xfrm>
            <a:off x="4724400" y="2057400"/>
            <a:ext cx="4038600" cy="2290763"/>
          </a:xfrm>
          <a:prstGeom prst="rect">
            <a:avLst/>
          </a:prstGeom>
          <a:noFill/>
          <a:ln w="9525">
            <a:noFill/>
            <a:miter lim="800000"/>
            <a:headEnd/>
            <a:tailEnd/>
          </a:ln>
        </p:spPr>
        <p:txBody>
          <a:bodyPr>
            <a:spAutoFit/>
          </a:bodyPr>
          <a:lstStyle/>
          <a:p>
            <a:pPr>
              <a:lnSpc>
                <a:spcPct val="90000"/>
              </a:lnSpc>
              <a:spcBef>
                <a:spcPct val="20000"/>
              </a:spcBef>
            </a:pPr>
            <a:r>
              <a:rPr lang="en-US">
                <a:cs typeface="Times New Roman" pitchFamily="18" charset="0"/>
              </a:rPr>
              <a:t>These elements tend to lose electrons to gain an octet </a:t>
            </a:r>
          </a:p>
          <a:p>
            <a:pPr lvl="1">
              <a:lnSpc>
                <a:spcPct val="90000"/>
              </a:lnSpc>
              <a:spcBef>
                <a:spcPct val="20000"/>
              </a:spcBef>
            </a:pPr>
            <a:r>
              <a:rPr lang="en-US">
                <a:cs typeface="Times New Roman" pitchFamily="18" charset="0"/>
              </a:rPr>
              <a:t>Note: losing an electron always costs energy -- but sometimes this lost of energy can be compensated by the strong electrostatic energy gained when a cation and an anion combined.</a:t>
            </a:r>
          </a:p>
        </p:txBody>
      </p:sp>
      <p:sp>
        <p:nvSpPr>
          <p:cNvPr id="24581" name="Text Box 7"/>
          <p:cNvSpPr txBox="1">
            <a:spLocks noChangeArrowheads="1"/>
          </p:cNvSpPr>
          <p:nvPr/>
        </p:nvSpPr>
        <p:spPr bwMode="auto">
          <a:xfrm>
            <a:off x="4724400" y="4648200"/>
            <a:ext cx="3657600" cy="749300"/>
          </a:xfrm>
          <a:prstGeom prst="rect">
            <a:avLst/>
          </a:prstGeom>
          <a:noFill/>
          <a:ln w="9525">
            <a:noFill/>
            <a:miter lim="800000"/>
            <a:headEnd/>
            <a:tailEnd/>
          </a:ln>
        </p:spPr>
        <p:txBody>
          <a:bodyPr>
            <a:spAutoFit/>
          </a:bodyPr>
          <a:lstStyle/>
          <a:p>
            <a:pPr>
              <a:lnSpc>
                <a:spcPct val="90000"/>
              </a:lnSpc>
              <a:spcBef>
                <a:spcPct val="20000"/>
              </a:spcBef>
            </a:pPr>
            <a:r>
              <a:rPr lang="en-US">
                <a:cs typeface="Times New Roman" pitchFamily="18" charset="0"/>
              </a:rPr>
              <a:t>These elements tend to gain electrons to form an octet </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Ionic Bonds</a:t>
            </a:r>
          </a:p>
        </p:txBody>
      </p:sp>
      <p:sp>
        <p:nvSpPr>
          <p:cNvPr id="25603" name="Rectangle 3"/>
          <p:cNvSpPr>
            <a:spLocks noGrp="1" noChangeArrowheads="1"/>
          </p:cNvSpPr>
          <p:nvPr>
            <p:ph type="body" idx="1"/>
          </p:nvPr>
        </p:nvSpPr>
        <p:spPr>
          <a:xfrm>
            <a:off x="685800" y="1981200"/>
            <a:ext cx="7772400" cy="3962400"/>
          </a:xfrm>
        </p:spPr>
        <p:txBody>
          <a:bodyPr/>
          <a:lstStyle/>
          <a:p>
            <a:pPr eaLnBrk="1" hangingPunct="1"/>
            <a:r>
              <a:rPr lang="en-US" smtClean="0"/>
              <a:t>Bonds formed by the interaction of ions and the strong electrostatic forces that hold them together.</a:t>
            </a:r>
          </a:p>
          <a:p>
            <a:pPr eaLnBrk="1" hangingPunct="1"/>
            <a:endParaRPr lang="en-US" smtClean="0"/>
          </a:p>
          <a:p>
            <a:pPr eaLnBrk="1" hangingPunct="1"/>
            <a:r>
              <a:rPr lang="en-US" smtClean="0"/>
              <a:t>Ions group together in ratios which balance their positive and negative charges </a:t>
            </a:r>
            <a:r>
              <a:rPr lang="en-US" smtClean="0">
                <a:sym typeface="Wingdings" pitchFamily="2" charset="2"/>
              </a:rPr>
              <a:t></a:t>
            </a:r>
            <a:r>
              <a:rPr lang="en-US" smtClean="0"/>
              <a:t> results in a neutral crystal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FG10_00-07un"/>
          <p:cNvPicPr>
            <a:picLocks noChangeAspect="1" noChangeArrowheads="1"/>
          </p:cNvPicPr>
          <p:nvPr/>
        </p:nvPicPr>
        <p:blipFill>
          <a:blip r:embed="rId2" cstate="print"/>
          <a:srcRect/>
          <a:stretch>
            <a:fillRect/>
          </a:stretch>
        </p:blipFill>
        <p:spPr bwMode="auto">
          <a:xfrm>
            <a:off x="0" y="5105400"/>
            <a:ext cx="8915400" cy="1114425"/>
          </a:xfrm>
          <a:prstGeom prst="rect">
            <a:avLst/>
          </a:prstGeom>
          <a:noFill/>
          <a:ln w="9525">
            <a:noFill/>
            <a:miter lim="800000"/>
            <a:headEnd/>
            <a:tailEnd/>
          </a:ln>
        </p:spPr>
      </p:pic>
      <p:sp>
        <p:nvSpPr>
          <p:cNvPr id="26627" name="Rectangle 4"/>
          <p:cNvSpPr>
            <a:spLocks noGrp="1" noChangeArrowheads="1"/>
          </p:cNvSpPr>
          <p:nvPr>
            <p:ph type="title"/>
          </p:nvPr>
        </p:nvSpPr>
        <p:spPr>
          <a:xfrm>
            <a:off x="685800" y="609600"/>
            <a:ext cx="7772400" cy="1752600"/>
          </a:xfrm>
        </p:spPr>
        <p:txBody>
          <a:bodyPr/>
          <a:lstStyle/>
          <a:p>
            <a:pPr eaLnBrk="1" hangingPunct="1"/>
            <a:r>
              <a:rPr lang="en-US" smtClean="0"/>
              <a:t>What compound will be formed by the reaction of potassium and chlorine?</a:t>
            </a:r>
          </a:p>
        </p:txBody>
      </p:sp>
      <p:pic>
        <p:nvPicPr>
          <p:cNvPr id="26628" name="Picture 6" descr="FG10_00-06un"/>
          <p:cNvPicPr>
            <a:picLocks noChangeAspect="1" noChangeArrowheads="1"/>
          </p:cNvPicPr>
          <p:nvPr/>
        </p:nvPicPr>
        <p:blipFill>
          <a:blip r:embed="rId3" cstate="print"/>
          <a:srcRect/>
          <a:stretch>
            <a:fillRect/>
          </a:stretch>
        </p:blipFill>
        <p:spPr bwMode="auto">
          <a:xfrm>
            <a:off x="2438400" y="2895600"/>
            <a:ext cx="4064000" cy="1468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08_18"/>
          <p:cNvPicPr>
            <a:picLocks noChangeAspect="1" noChangeArrowheads="1"/>
          </p:cNvPicPr>
          <p:nvPr/>
        </p:nvPicPr>
        <p:blipFill>
          <a:blip r:embed="rId3" cstate="print"/>
          <a:srcRect/>
          <a:stretch>
            <a:fillRect/>
          </a:stretch>
        </p:blipFill>
        <p:spPr bwMode="auto">
          <a:xfrm>
            <a:off x="1588" y="274638"/>
            <a:ext cx="9134475" cy="631031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27" descr="FG10_00-08un"/>
          <p:cNvPicPr>
            <a:picLocks noChangeAspect="1" noChangeArrowheads="1"/>
          </p:cNvPicPr>
          <p:nvPr/>
        </p:nvPicPr>
        <p:blipFill>
          <a:blip r:embed="rId2" cstate="print"/>
          <a:srcRect/>
          <a:stretch>
            <a:fillRect/>
          </a:stretch>
        </p:blipFill>
        <p:spPr bwMode="auto">
          <a:xfrm>
            <a:off x="0" y="2057400"/>
            <a:ext cx="5181600" cy="1528763"/>
          </a:xfrm>
          <a:prstGeom prst="rect">
            <a:avLst/>
          </a:prstGeom>
          <a:noFill/>
          <a:ln w="9525">
            <a:noFill/>
            <a:miter lim="800000"/>
            <a:headEnd/>
            <a:tailEnd/>
          </a:ln>
        </p:spPr>
      </p:pic>
      <p:pic>
        <p:nvPicPr>
          <p:cNvPr id="23556" name="Picture 1028" descr="FG10_00-09un"/>
          <p:cNvPicPr>
            <a:picLocks noChangeAspect="1" noChangeArrowheads="1"/>
          </p:cNvPicPr>
          <p:nvPr/>
        </p:nvPicPr>
        <p:blipFill>
          <a:blip r:embed="rId3" cstate="print"/>
          <a:srcRect/>
          <a:stretch>
            <a:fillRect/>
          </a:stretch>
        </p:blipFill>
        <p:spPr bwMode="auto">
          <a:xfrm>
            <a:off x="2286000" y="4648200"/>
            <a:ext cx="6400800" cy="1473200"/>
          </a:xfrm>
          <a:prstGeom prst="rect">
            <a:avLst/>
          </a:prstGeom>
          <a:noFill/>
          <a:ln w="9525">
            <a:noFill/>
            <a:miter lim="800000"/>
            <a:headEnd/>
            <a:tailEnd/>
          </a:ln>
        </p:spPr>
      </p:pic>
      <p:sp>
        <p:nvSpPr>
          <p:cNvPr id="27652" name="Rectangle 1030"/>
          <p:cNvSpPr>
            <a:spLocks noChangeArrowheads="1"/>
          </p:cNvSpPr>
          <p:nvPr/>
        </p:nvSpPr>
        <p:spPr bwMode="auto">
          <a:xfrm>
            <a:off x="0" y="0"/>
            <a:ext cx="9144000" cy="1752600"/>
          </a:xfrm>
          <a:prstGeom prst="rect">
            <a:avLst/>
          </a:prstGeom>
          <a:noFill/>
          <a:ln w="9525">
            <a:noFill/>
            <a:miter lim="800000"/>
            <a:headEnd/>
            <a:tailEnd/>
          </a:ln>
        </p:spPr>
        <p:txBody>
          <a:bodyPr anchor="ctr"/>
          <a:lstStyle/>
          <a:p>
            <a:pPr algn="ctr"/>
            <a:r>
              <a:rPr lang="en-US" sz="4400">
                <a:solidFill>
                  <a:schemeClr val="tx2"/>
                </a:solidFill>
              </a:rPr>
              <a:t>What compound will be formed by the reaction of magnesium and oxygen?</a:t>
            </a:r>
          </a:p>
        </p:txBody>
      </p:sp>
      <p:sp>
        <p:nvSpPr>
          <p:cNvPr id="27653" name="AutoShape 1032"/>
          <p:cNvSpPr>
            <a:spLocks noChangeArrowheads="1"/>
          </p:cNvSpPr>
          <p:nvPr/>
        </p:nvSpPr>
        <p:spPr bwMode="auto">
          <a:xfrm>
            <a:off x="5715000" y="2514600"/>
            <a:ext cx="2438400" cy="381000"/>
          </a:xfrm>
          <a:prstGeom prst="rightArrow">
            <a:avLst>
              <a:gd name="adj1" fmla="val 50000"/>
              <a:gd name="adj2" fmla="val 16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0"/>
            <a:ext cx="9144000" cy="1752600"/>
          </a:xfrm>
          <a:prstGeom prst="rect">
            <a:avLst/>
          </a:prstGeom>
          <a:noFill/>
          <a:ln w="9525">
            <a:noFill/>
            <a:miter lim="800000"/>
            <a:headEnd/>
            <a:tailEnd/>
          </a:ln>
        </p:spPr>
        <p:txBody>
          <a:bodyPr anchor="ctr"/>
          <a:lstStyle/>
          <a:p>
            <a:pPr algn="ctr"/>
            <a:r>
              <a:rPr lang="en-US" sz="4400">
                <a:solidFill>
                  <a:schemeClr val="tx2"/>
                </a:solidFill>
              </a:rPr>
              <a:t>What compound will be formed by the reaction of sodium and sulfur?</a:t>
            </a:r>
          </a:p>
        </p:txBody>
      </p:sp>
      <p:sp>
        <p:nvSpPr>
          <p:cNvPr id="28675" name="AutoShape 5"/>
          <p:cNvSpPr>
            <a:spLocks noChangeArrowheads="1"/>
          </p:cNvSpPr>
          <p:nvPr/>
        </p:nvSpPr>
        <p:spPr bwMode="auto">
          <a:xfrm>
            <a:off x="5791200" y="2362200"/>
            <a:ext cx="2438400" cy="381000"/>
          </a:xfrm>
          <a:prstGeom prst="rightArrow">
            <a:avLst>
              <a:gd name="adj1" fmla="val 50000"/>
              <a:gd name="adj2" fmla="val 160000"/>
            </a:avLst>
          </a:prstGeom>
          <a:solidFill>
            <a:schemeClr val="accent1"/>
          </a:solidFill>
          <a:ln w="9525">
            <a:solidFill>
              <a:schemeClr val="tx1"/>
            </a:solidFill>
            <a:miter lim="800000"/>
            <a:headEnd/>
            <a:tailEnd/>
          </a:ln>
        </p:spPr>
        <p:txBody>
          <a:bodyPr wrap="none" anchor="ctr"/>
          <a:lstStyle/>
          <a:p>
            <a:endParaRPr lang="en-US"/>
          </a:p>
        </p:txBody>
      </p:sp>
      <p:pic>
        <p:nvPicPr>
          <p:cNvPr id="28676" name="Picture 6" descr="FG10_00-10un"/>
          <p:cNvPicPr>
            <a:picLocks noChangeAspect="1" noChangeArrowheads="1"/>
          </p:cNvPicPr>
          <p:nvPr/>
        </p:nvPicPr>
        <p:blipFill>
          <a:blip r:embed="rId2" cstate="print"/>
          <a:srcRect/>
          <a:stretch>
            <a:fillRect/>
          </a:stretch>
        </p:blipFill>
        <p:spPr bwMode="auto">
          <a:xfrm>
            <a:off x="304800" y="1676400"/>
            <a:ext cx="5283200" cy="1711325"/>
          </a:xfrm>
          <a:prstGeom prst="rect">
            <a:avLst/>
          </a:prstGeom>
          <a:noFill/>
          <a:ln w="9525">
            <a:noFill/>
            <a:miter lim="800000"/>
            <a:headEnd/>
            <a:tailEnd/>
          </a:ln>
        </p:spPr>
      </p:pic>
      <p:pic>
        <p:nvPicPr>
          <p:cNvPr id="24583" name="Picture 7" descr="FG10_00-11un"/>
          <p:cNvPicPr>
            <a:picLocks noChangeAspect="1" noChangeArrowheads="1"/>
          </p:cNvPicPr>
          <p:nvPr/>
        </p:nvPicPr>
        <p:blipFill>
          <a:blip r:embed="rId3" cstate="print"/>
          <a:srcRect/>
          <a:stretch>
            <a:fillRect/>
          </a:stretch>
        </p:blipFill>
        <p:spPr bwMode="auto">
          <a:xfrm>
            <a:off x="0" y="4267200"/>
            <a:ext cx="9169400" cy="1547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1752600"/>
          </a:xfrm>
          <a:prstGeom prst="rect">
            <a:avLst/>
          </a:prstGeom>
          <a:noFill/>
          <a:ln w="9525">
            <a:noFill/>
            <a:miter lim="800000"/>
            <a:headEnd/>
            <a:tailEnd/>
          </a:ln>
        </p:spPr>
        <p:txBody>
          <a:bodyPr anchor="ctr"/>
          <a:lstStyle/>
          <a:p>
            <a:pPr algn="ctr"/>
            <a:r>
              <a:rPr lang="en-US" sz="4400">
                <a:solidFill>
                  <a:schemeClr val="tx2"/>
                </a:solidFill>
              </a:rPr>
              <a:t>What compound will be formed by the reaction of sodium and sulfur?</a:t>
            </a:r>
          </a:p>
        </p:txBody>
      </p:sp>
      <p:sp>
        <p:nvSpPr>
          <p:cNvPr id="29699" name="AutoShape 3"/>
          <p:cNvSpPr>
            <a:spLocks noChangeArrowheads="1"/>
          </p:cNvSpPr>
          <p:nvPr/>
        </p:nvSpPr>
        <p:spPr bwMode="auto">
          <a:xfrm>
            <a:off x="5791200" y="2438400"/>
            <a:ext cx="2438400" cy="381000"/>
          </a:xfrm>
          <a:prstGeom prst="rightArrow">
            <a:avLst>
              <a:gd name="adj1" fmla="val 50000"/>
              <a:gd name="adj2" fmla="val 160000"/>
            </a:avLst>
          </a:prstGeom>
          <a:solidFill>
            <a:schemeClr val="accent1"/>
          </a:solidFill>
          <a:ln w="9525">
            <a:solidFill>
              <a:schemeClr val="tx1"/>
            </a:solidFill>
            <a:miter lim="800000"/>
            <a:headEnd/>
            <a:tailEnd/>
          </a:ln>
        </p:spPr>
        <p:txBody>
          <a:bodyPr wrap="none" anchor="ctr"/>
          <a:lstStyle/>
          <a:p>
            <a:endParaRPr lang="en-US"/>
          </a:p>
        </p:txBody>
      </p:sp>
      <p:pic>
        <p:nvPicPr>
          <p:cNvPr id="29700" name="Picture 6" descr="FG10_00-12un"/>
          <p:cNvPicPr>
            <a:picLocks noChangeAspect="1" noChangeArrowheads="1"/>
          </p:cNvPicPr>
          <p:nvPr/>
        </p:nvPicPr>
        <p:blipFill>
          <a:blip r:embed="rId2" cstate="print"/>
          <a:srcRect/>
          <a:stretch>
            <a:fillRect/>
          </a:stretch>
        </p:blipFill>
        <p:spPr bwMode="auto">
          <a:xfrm>
            <a:off x="304800" y="1812925"/>
            <a:ext cx="5257800" cy="1773238"/>
          </a:xfrm>
          <a:prstGeom prst="rect">
            <a:avLst/>
          </a:prstGeom>
          <a:noFill/>
          <a:ln w="9525">
            <a:noFill/>
            <a:miter lim="800000"/>
            <a:headEnd/>
            <a:tailEnd/>
          </a:ln>
        </p:spPr>
      </p:pic>
      <p:pic>
        <p:nvPicPr>
          <p:cNvPr id="25607" name="Picture 7" descr="FG10_00-13un"/>
          <p:cNvPicPr>
            <a:picLocks noChangeAspect="1" noChangeArrowheads="1"/>
          </p:cNvPicPr>
          <p:nvPr/>
        </p:nvPicPr>
        <p:blipFill>
          <a:blip r:embed="rId3" cstate="print"/>
          <a:srcRect/>
          <a:stretch>
            <a:fillRect/>
          </a:stretch>
        </p:blipFill>
        <p:spPr bwMode="auto">
          <a:xfrm>
            <a:off x="152400" y="4495800"/>
            <a:ext cx="8788400" cy="1339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p:txBody>
          <a:bodyPr/>
          <a:lstStyle/>
          <a:p>
            <a:pPr eaLnBrk="1" hangingPunct="1"/>
            <a:r>
              <a:rPr lang="en-US" smtClean="0"/>
              <a:t>Covalent Bonds</a:t>
            </a:r>
          </a:p>
        </p:txBody>
      </p:sp>
      <p:sp>
        <p:nvSpPr>
          <p:cNvPr id="30723" name="Rectangle 4"/>
          <p:cNvSpPr>
            <a:spLocks noGrp="1" noChangeArrowheads="1"/>
          </p:cNvSpPr>
          <p:nvPr>
            <p:ph type="body" idx="1"/>
          </p:nvPr>
        </p:nvSpPr>
        <p:spPr>
          <a:xfrm>
            <a:off x="685800" y="1981200"/>
            <a:ext cx="7772400" cy="1905000"/>
          </a:xfrm>
        </p:spPr>
        <p:txBody>
          <a:bodyPr/>
          <a:lstStyle/>
          <a:p>
            <a:pPr eaLnBrk="1" hangingPunct="1"/>
            <a:r>
              <a:rPr lang="en-US" smtClean="0"/>
              <a:t>Bonds where atoms share electrons to achieve an optimum number of electrons in their outer shells.  Typically an octet.</a:t>
            </a:r>
          </a:p>
        </p:txBody>
      </p:sp>
      <p:pic>
        <p:nvPicPr>
          <p:cNvPr id="30724" name="Picture 3" descr="FG10_00-15un"/>
          <p:cNvPicPr>
            <a:picLocks noChangeAspect="1" noChangeArrowheads="1"/>
          </p:cNvPicPr>
          <p:nvPr/>
        </p:nvPicPr>
        <p:blipFill>
          <a:blip r:embed="rId2" cstate="print"/>
          <a:srcRect r="59550"/>
          <a:stretch>
            <a:fillRect/>
          </a:stretch>
        </p:blipFill>
        <p:spPr bwMode="auto">
          <a:xfrm>
            <a:off x="838200" y="4114800"/>
            <a:ext cx="1828800" cy="1582738"/>
          </a:xfrm>
          <a:prstGeom prst="rect">
            <a:avLst/>
          </a:prstGeom>
          <a:noFill/>
          <a:ln w="9525">
            <a:noFill/>
            <a:miter lim="800000"/>
            <a:headEnd/>
            <a:tailEnd/>
          </a:ln>
        </p:spPr>
      </p:pic>
      <p:pic>
        <p:nvPicPr>
          <p:cNvPr id="30725" name="Picture 2" descr="FG10_00-20un"/>
          <p:cNvPicPr>
            <a:picLocks noChangeAspect="1" noChangeArrowheads="1"/>
          </p:cNvPicPr>
          <p:nvPr/>
        </p:nvPicPr>
        <p:blipFill>
          <a:blip r:embed="rId3" cstate="print"/>
          <a:srcRect l="26268" r="28110"/>
          <a:stretch>
            <a:fillRect/>
          </a:stretch>
        </p:blipFill>
        <p:spPr bwMode="auto">
          <a:xfrm>
            <a:off x="4648200" y="4191000"/>
            <a:ext cx="2133600" cy="164941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1981200" y="1371600"/>
            <a:ext cx="685800" cy="1098550"/>
          </a:xfrm>
          <a:prstGeom prst="rect">
            <a:avLst/>
          </a:prstGeom>
          <a:noFill/>
          <a:ln w="9525">
            <a:noFill/>
            <a:miter lim="800000"/>
            <a:headEnd/>
            <a:tailEnd/>
          </a:ln>
        </p:spPr>
        <p:txBody>
          <a:bodyPr>
            <a:spAutoFit/>
          </a:bodyPr>
          <a:lstStyle/>
          <a:p>
            <a:pPr>
              <a:spcBef>
                <a:spcPct val="50000"/>
              </a:spcBef>
            </a:pPr>
            <a:r>
              <a:rPr lang="en-US" sz="6600">
                <a:latin typeface="Placard Condensed" pitchFamily="34" charset="0"/>
              </a:rPr>
              <a:t>+</a:t>
            </a:r>
          </a:p>
        </p:txBody>
      </p:sp>
      <p:sp>
        <p:nvSpPr>
          <p:cNvPr id="31747" name="AutoShape 6"/>
          <p:cNvSpPr>
            <a:spLocks noChangeArrowheads="1"/>
          </p:cNvSpPr>
          <p:nvPr/>
        </p:nvSpPr>
        <p:spPr bwMode="auto">
          <a:xfrm>
            <a:off x="4191000" y="1828800"/>
            <a:ext cx="1905000" cy="228600"/>
          </a:xfrm>
          <a:prstGeom prst="rightArrow">
            <a:avLst>
              <a:gd name="adj1" fmla="val 50000"/>
              <a:gd name="adj2" fmla="val 208333"/>
            </a:avLst>
          </a:prstGeom>
          <a:solidFill>
            <a:schemeClr val="accent1"/>
          </a:solidFill>
          <a:ln w="9525">
            <a:solidFill>
              <a:schemeClr val="tx1"/>
            </a:solidFill>
            <a:miter lim="800000"/>
            <a:headEnd/>
            <a:tailEnd/>
          </a:ln>
        </p:spPr>
        <p:txBody>
          <a:bodyPr wrap="none" anchor="ctr"/>
          <a:lstStyle/>
          <a:p>
            <a:endParaRPr lang="en-US"/>
          </a:p>
        </p:txBody>
      </p:sp>
      <p:sp>
        <p:nvSpPr>
          <p:cNvPr id="31748" name="Rectangle 5"/>
          <p:cNvSpPr>
            <a:spLocks noGrp="1" noChangeArrowheads="1"/>
          </p:cNvSpPr>
          <p:nvPr>
            <p:ph type="title"/>
          </p:nvPr>
        </p:nvSpPr>
        <p:spPr>
          <a:xfrm>
            <a:off x="762000" y="228600"/>
            <a:ext cx="7772400" cy="1143000"/>
          </a:xfrm>
          <a:noFill/>
        </p:spPr>
        <p:txBody>
          <a:bodyPr/>
          <a:lstStyle/>
          <a:p>
            <a:pPr eaLnBrk="1" hangingPunct="1"/>
            <a:r>
              <a:rPr lang="en-US" smtClean="0"/>
              <a:t>Show bonding in H</a:t>
            </a:r>
            <a:r>
              <a:rPr lang="en-US" baseline="-25000" smtClean="0"/>
              <a:t>2</a:t>
            </a:r>
            <a:endParaRPr lang="en-US" smtClean="0"/>
          </a:p>
        </p:txBody>
      </p:sp>
      <p:pic>
        <p:nvPicPr>
          <p:cNvPr id="31749" name="Picture 4" descr="FG10_00-15un"/>
          <p:cNvPicPr>
            <a:picLocks noChangeAspect="1" noChangeArrowheads="1"/>
          </p:cNvPicPr>
          <p:nvPr/>
        </p:nvPicPr>
        <p:blipFill>
          <a:blip r:embed="rId2" cstate="print"/>
          <a:srcRect r="65031"/>
          <a:stretch>
            <a:fillRect/>
          </a:stretch>
        </p:blipFill>
        <p:spPr bwMode="auto">
          <a:xfrm>
            <a:off x="2667000" y="1219200"/>
            <a:ext cx="1447800" cy="1449388"/>
          </a:xfrm>
          <a:prstGeom prst="rect">
            <a:avLst/>
          </a:prstGeom>
          <a:noFill/>
          <a:ln w="9525">
            <a:noFill/>
            <a:miter lim="800000"/>
            <a:headEnd/>
            <a:tailEnd/>
          </a:ln>
        </p:spPr>
      </p:pic>
      <p:pic>
        <p:nvPicPr>
          <p:cNvPr id="31750" name="Picture 3" descr="FG10_00-15un"/>
          <p:cNvPicPr>
            <a:picLocks noChangeAspect="1" noChangeArrowheads="1"/>
          </p:cNvPicPr>
          <p:nvPr/>
        </p:nvPicPr>
        <p:blipFill>
          <a:blip r:embed="rId2" cstate="print"/>
          <a:srcRect r="65031"/>
          <a:stretch>
            <a:fillRect/>
          </a:stretch>
        </p:blipFill>
        <p:spPr bwMode="auto">
          <a:xfrm>
            <a:off x="381000" y="1219200"/>
            <a:ext cx="1447800" cy="1449388"/>
          </a:xfrm>
          <a:prstGeom prst="rect">
            <a:avLst/>
          </a:prstGeom>
          <a:noFill/>
          <a:ln w="9525">
            <a:noFill/>
            <a:miter lim="800000"/>
            <a:headEnd/>
            <a:tailEnd/>
          </a:ln>
        </p:spPr>
      </p:pic>
      <p:pic>
        <p:nvPicPr>
          <p:cNvPr id="68610" name="Picture 2" descr="FG10_00-23un"/>
          <p:cNvPicPr>
            <a:picLocks noChangeAspect="1" noChangeArrowheads="1"/>
          </p:cNvPicPr>
          <p:nvPr/>
        </p:nvPicPr>
        <p:blipFill>
          <a:blip r:embed="rId3" cstate="print"/>
          <a:srcRect/>
          <a:stretch>
            <a:fillRect/>
          </a:stretch>
        </p:blipFill>
        <p:spPr bwMode="auto">
          <a:xfrm>
            <a:off x="228600" y="2895600"/>
            <a:ext cx="8636000" cy="1036638"/>
          </a:xfrm>
          <a:prstGeom prst="rect">
            <a:avLst/>
          </a:prstGeom>
          <a:noFill/>
          <a:ln w="9525">
            <a:noFill/>
            <a:miter lim="800000"/>
            <a:headEnd/>
            <a:tailEnd/>
          </a:ln>
        </p:spPr>
      </p:pic>
      <p:pic>
        <p:nvPicPr>
          <p:cNvPr id="31752" name="Picture 2" descr="Figure 11-8"/>
          <p:cNvPicPr>
            <a:picLocks noChangeAspect="1" noChangeArrowheads="1"/>
          </p:cNvPicPr>
          <p:nvPr/>
        </p:nvPicPr>
        <p:blipFill>
          <a:blip r:embed="rId4" cstate="print"/>
          <a:srcRect/>
          <a:stretch>
            <a:fillRect/>
          </a:stretch>
        </p:blipFill>
        <p:spPr bwMode="auto">
          <a:xfrm>
            <a:off x="914400" y="4343400"/>
            <a:ext cx="6846888" cy="2028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8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G10_00-20un"/>
          <p:cNvPicPr>
            <a:picLocks noChangeAspect="1" noChangeArrowheads="1"/>
          </p:cNvPicPr>
          <p:nvPr/>
        </p:nvPicPr>
        <p:blipFill>
          <a:blip r:embed="rId2" cstate="print"/>
          <a:srcRect l="27979" r="30052"/>
          <a:stretch>
            <a:fillRect/>
          </a:stretch>
        </p:blipFill>
        <p:spPr bwMode="auto">
          <a:xfrm>
            <a:off x="0" y="762000"/>
            <a:ext cx="1813686" cy="1524000"/>
          </a:xfrm>
          <a:prstGeom prst="rect">
            <a:avLst/>
          </a:prstGeom>
          <a:noFill/>
          <a:ln w="9525">
            <a:noFill/>
            <a:miter lim="800000"/>
            <a:headEnd/>
            <a:tailEnd/>
          </a:ln>
        </p:spPr>
      </p:pic>
      <p:pic>
        <p:nvPicPr>
          <p:cNvPr id="32771" name="Picture 3" descr="FG10_00-20un"/>
          <p:cNvPicPr>
            <a:picLocks noChangeAspect="1" noChangeArrowheads="1"/>
          </p:cNvPicPr>
          <p:nvPr/>
        </p:nvPicPr>
        <p:blipFill>
          <a:blip r:embed="rId2" cstate="print"/>
          <a:srcRect l="27979" r="30052"/>
          <a:stretch>
            <a:fillRect/>
          </a:stretch>
        </p:blipFill>
        <p:spPr bwMode="auto">
          <a:xfrm>
            <a:off x="2590800" y="762000"/>
            <a:ext cx="1752600" cy="1472671"/>
          </a:xfrm>
          <a:prstGeom prst="rect">
            <a:avLst/>
          </a:prstGeom>
          <a:noFill/>
          <a:ln w="9525">
            <a:noFill/>
            <a:miter lim="800000"/>
            <a:headEnd/>
            <a:tailEnd/>
          </a:ln>
        </p:spPr>
      </p:pic>
      <p:sp>
        <p:nvSpPr>
          <p:cNvPr id="32772" name="Text Box 4"/>
          <p:cNvSpPr txBox="1">
            <a:spLocks noChangeArrowheads="1"/>
          </p:cNvSpPr>
          <p:nvPr/>
        </p:nvSpPr>
        <p:spPr bwMode="auto">
          <a:xfrm>
            <a:off x="1981200" y="838200"/>
            <a:ext cx="685800" cy="1098550"/>
          </a:xfrm>
          <a:prstGeom prst="rect">
            <a:avLst/>
          </a:prstGeom>
          <a:noFill/>
          <a:ln w="9525">
            <a:noFill/>
            <a:miter lim="800000"/>
            <a:headEnd/>
            <a:tailEnd/>
          </a:ln>
        </p:spPr>
        <p:txBody>
          <a:bodyPr>
            <a:spAutoFit/>
          </a:bodyPr>
          <a:lstStyle/>
          <a:p>
            <a:pPr>
              <a:spcBef>
                <a:spcPct val="50000"/>
              </a:spcBef>
            </a:pPr>
            <a:r>
              <a:rPr lang="en-US" sz="6600" dirty="0">
                <a:latin typeface="Placard Condensed" pitchFamily="34" charset="0"/>
              </a:rPr>
              <a:t>+</a:t>
            </a:r>
          </a:p>
        </p:txBody>
      </p:sp>
      <p:sp>
        <p:nvSpPr>
          <p:cNvPr id="32773" name="AutoShape 5"/>
          <p:cNvSpPr>
            <a:spLocks noChangeArrowheads="1"/>
          </p:cNvSpPr>
          <p:nvPr/>
        </p:nvSpPr>
        <p:spPr bwMode="auto">
          <a:xfrm>
            <a:off x="5181600" y="1447800"/>
            <a:ext cx="1905000" cy="228600"/>
          </a:xfrm>
          <a:prstGeom prst="rightArrow">
            <a:avLst>
              <a:gd name="adj1" fmla="val 50000"/>
              <a:gd name="adj2" fmla="val 208333"/>
            </a:avLst>
          </a:prstGeom>
          <a:solidFill>
            <a:schemeClr val="accent1"/>
          </a:solidFill>
          <a:ln w="9525">
            <a:solidFill>
              <a:schemeClr val="tx1"/>
            </a:solidFill>
            <a:miter lim="800000"/>
            <a:headEnd/>
            <a:tailEnd/>
          </a:ln>
        </p:spPr>
        <p:txBody>
          <a:bodyPr wrap="none" anchor="ctr"/>
          <a:lstStyle/>
          <a:p>
            <a:endParaRPr lang="en-US"/>
          </a:p>
        </p:txBody>
      </p:sp>
      <p:pic>
        <p:nvPicPr>
          <p:cNvPr id="32774" name="Picture 6" descr="FG10_00-21un"/>
          <p:cNvPicPr>
            <a:picLocks noChangeAspect="1" noChangeArrowheads="1"/>
          </p:cNvPicPr>
          <p:nvPr/>
        </p:nvPicPr>
        <p:blipFill>
          <a:blip r:embed="rId3" cstate="print"/>
          <a:srcRect/>
          <a:stretch>
            <a:fillRect/>
          </a:stretch>
        </p:blipFill>
        <p:spPr bwMode="auto">
          <a:xfrm>
            <a:off x="0" y="2362200"/>
            <a:ext cx="8839200" cy="1414463"/>
          </a:xfrm>
          <a:prstGeom prst="rect">
            <a:avLst/>
          </a:prstGeom>
          <a:noFill/>
          <a:ln w="9525">
            <a:noFill/>
            <a:miter lim="800000"/>
            <a:headEnd/>
            <a:tailEnd/>
          </a:ln>
        </p:spPr>
      </p:pic>
      <p:sp>
        <p:nvSpPr>
          <p:cNvPr id="32775" name="Rectangle 7"/>
          <p:cNvSpPr>
            <a:spLocks noGrp="1" noChangeArrowheads="1"/>
          </p:cNvSpPr>
          <p:nvPr>
            <p:ph type="title"/>
          </p:nvPr>
        </p:nvSpPr>
        <p:spPr>
          <a:xfrm>
            <a:off x="685800" y="0"/>
            <a:ext cx="7772400" cy="838200"/>
          </a:xfrm>
          <a:noFill/>
        </p:spPr>
        <p:txBody>
          <a:bodyPr/>
          <a:lstStyle/>
          <a:p>
            <a:pPr eaLnBrk="1" hangingPunct="1"/>
            <a:r>
              <a:rPr lang="en-US" dirty="0" smtClean="0"/>
              <a:t>Show bonding in Cl</a:t>
            </a:r>
            <a:r>
              <a:rPr lang="en-US" baseline="-25000" dirty="0" smtClean="0"/>
              <a:t>2</a:t>
            </a:r>
            <a:endParaRPr lang="en-US" dirty="0" smtClean="0"/>
          </a:p>
        </p:txBody>
      </p:sp>
      <p:pic>
        <p:nvPicPr>
          <p:cNvPr id="8" name="Picture 2" descr="Figure 11-9"/>
          <p:cNvPicPr>
            <a:picLocks noGrp="1" noChangeAspect="1" noChangeArrowheads="1"/>
          </p:cNvPicPr>
          <p:nvPr>
            <p:ph idx="1"/>
          </p:nvPr>
        </p:nvPicPr>
        <p:blipFill>
          <a:blip r:embed="rId4" cstate="print"/>
          <a:srcRect/>
          <a:stretch>
            <a:fillRect/>
          </a:stretch>
        </p:blipFill>
        <p:spPr>
          <a:xfrm>
            <a:off x="1228724" y="3906980"/>
            <a:ext cx="6238877" cy="2722420"/>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27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7"/>
          <p:cNvSpPr txBox="1">
            <a:spLocks noChangeArrowheads="1"/>
          </p:cNvSpPr>
          <p:nvPr/>
        </p:nvSpPr>
        <p:spPr bwMode="auto">
          <a:xfrm>
            <a:off x="2743200" y="1981200"/>
            <a:ext cx="685800" cy="1098550"/>
          </a:xfrm>
          <a:prstGeom prst="rect">
            <a:avLst/>
          </a:prstGeom>
          <a:noFill/>
          <a:ln w="9525">
            <a:noFill/>
            <a:miter lim="800000"/>
            <a:headEnd/>
            <a:tailEnd/>
          </a:ln>
        </p:spPr>
        <p:txBody>
          <a:bodyPr>
            <a:spAutoFit/>
          </a:bodyPr>
          <a:lstStyle/>
          <a:p>
            <a:pPr>
              <a:spcBef>
                <a:spcPct val="50000"/>
              </a:spcBef>
            </a:pPr>
            <a:r>
              <a:rPr lang="en-US" sz="6600">
                <a:latin typeface="Placard Condensed" pitchFamily="34" charset="0"/>
              </a:rPr>
              <a:t>+</a:t>
            </a:r>
          </a:p>
        </p:txBody>
      </p:sp>
      <p:sp>
        <p:nvSpPr>
          <p:cNvPr id="34819" name="AutoShape 6"/>
          <p:cNvSpPr>
            <a:spLocks noChangeArrowheads="1"/>
          </p:cNvSpPr>
          <p:nvPr/>
        </p:nvSpPr>
        <p:spPr bwMode="auto">
          <a:xfrm>
            <a:off x="5867400" y="2438400"/>
            <a:ext cx="1905000" cy="228600"/>
          </a:xfrm>
          <a:prstGeom prst="rightArrow">
            <a:avLst>
              <a:gd name="adj1" fmla="val 50000"/>
              <a:gd name="adj2" fmla="val 208333"/>
            </a:avLst>
          </a:prstGeom>
          <a:solidFill>
            <a:schemeClr val="accent1"/>
          </a:solidFill>
          <a:ln w="9525">
            <a:solidFill>
              <a:schemeClr val="tx1"/>
            </a:solidFill>
            <a:miter lim="800000"/>
            <a:headEnd/>
            <a:tailEnd/>
          </a:ln>
        </p:spPr>
        <p:txBody>
          <a:bodyPr wrap="none" anchor="ctr"/>
          <a:lstStyle/>
          <a:p>
            <a:endParaRPr lang="en-US"/>
          </a:p>
        </p:txBody>
      </p:sp>
      <p:sp>
        <p:nvSpPr>
          <p:cNvPr id="34820" name="Rectangle 5"/>
          <p:cNvSpPr>
            <a:spLocks noGrp="1" noChangeArrowheads="1"/>
          </p:cNvSpPr>
          <p:nvPr>
            <p:ph type="title"/>
          </p:nvPr>
        </p:nvSpPr>
        <p:spPr>
          <a:xfrm>
            <a:off x="762000" y="228600"/>
            <a:ext cx="7772400" cy="1143000"/>
          </a:xfrm>
          <a:noFill/>
        </p:spPr>
        <p:txBody>
          <a:bodyPr/>
          <a:lstStyle/>
          <a:p>
            <a:pPr eaLnBrk="1" hangingPunct="1"/>
            <a:r>
              <a:rPr lang="en-US" smtClean="0"/>
              <a:t>Show bonding in O</a:t>
            </a:r>
            <a:r>
              <a:rPr lang="en-US" baseline="-25000" smtClean="0"/>
              <a:t>2</a:t>
            </a:r>
            <a:endParaRPr lang="en-US" smtClean="0"/>
          </a:p>
        </p:txBody>
      </p:sp>
      <p:pic>
        <p:nvPicPr>
          <p:cNvPr id="34821" name="Picture 4" descr="FG10_00-15un"/>
          <p:cNvPicPr>
            <a:picLocks noChangeAspect="1" noChangeArrowheads="1"/>
          </p:cNvPicPr>
          <p:nvPr/>
        </p:nvPicPr>
        <p:blipFill>
          <a:blip r:embed="rId2" cstate="print"/>
          <a:srcRect l="58896"/>
          <a:stretch>
            <a:fillRect/>
          </a:stretch>
        </p:blipFill>
        <p:spPr bwMode="auto">
          <a:xfrm>
            <a:off x="762000" y="1828800"/>
            <a:ext cx="1701800" cy="1449388"/>
          </a:xfrm>
          <a:prstGeom prst="rect">
            <a:avLst/>
          </a:prstGeom>
          <a:noFill/>
          <a:ln w="9525">
            <a:noFill/>
            <a:miter lim="800000"/>
            <a:headEnd/>
            <a:tailEnd/>
          </a:ln>
        </p:spPr>
      </p:pic>
      <p:pic>
        <p:nvPicPr>
          <p:cNvPr id="34822" name="Picture 3" descr="FG10_00-15un"/>
          <p:cNvPicPr>
            <a:picLocks noChangeAspect="1" noChangeArrowheads="1"/>
          </p:cNvPicPr>
          <p:nvPr/>
        </p:nvPicPr>
        <p:blipFill>
          <a:blip r:embed="rId2" cstate="print"/>
          <a:srcRect l="58896"/>
          <a:stretch>
            <a:fillRect/>
          </a:stretch>
        </p:blipFill>
        <p:spPr bwMode="auto">
          <a:xfrm>
            <a:off x="3657600" y="1828800"/>
            <a:ext cx="1701800" cy="1449388"/>
          </a:xfrm>
          <a:prstGeom prst="rect">
            <a:avLst/>
          </a:prstGeom>
          <a:noFill/>
          <a:ln w="9525">
            <a:noFill/>
            <a:miter lim="800000"/>
            <a:headEnd/>
            <a:tailEnd/>
          </a:ln>
        </p:spPr>
      </p:pic>
      <p:pic>
        <p:nvPicPr>
          <p:cNvPr id="39938" name="Picture 2" descr="FG10_00-26un"/>
          <p:cNvPicPr>
            <a:picLocks noChangeAspect="1" noChangeArrowheads="1"/>
          </p:cNvPicPr>
          <p:nvPr/>
        </p:nvPicPr>
        <p:blipFill>
          <a:blip r:embed="rId3" cstate="print"/>
          <a:srcRect t="76613"/>
          <a:stretch>
            <a:fillRect/>
          </a:stretch>
        </p:blipFill>
        <p:spPr bwMode="auto">
          <a:xfrm>
            <a:off x="203200" y="4495800"/>
            <a:ext cx="89408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G10_00-27un"/>
          <p:cNvPicPr>
            <a:picLocks noChangeAspect="1" noChangeArrowheads="1"/>
          </p:cNvPicPr>
          <p:nvPr/>
        </p:nvPicPr>
        <p:blipFill>
          <a:blip r:embed="rId2" cstate="print"/>
          <a:srcRect/>
          <a:stretch>
            <a:fillRect/>
          </a:stretch>
        </p:blipFill>
        <p:spPr bwMode="auto">
          <a:xfrm>
            <a:off x="228600" y="685800"/>
            <a:ext cx="8712200" cy="498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a:xfrm>
            <a:off x="736600" y="228600"/>
            <a:ext cx="7772400" cy="1143000"/>
          </a:xfrm>
          <a:noFill/>
        </p:spPr>
        <p:txBody>
          <a:bodyPr/>
          <a:lstStyle/>
          <a:p>
            <a:pPr eaLnBrk="1" hangingPunct="1"/>
            <a:r>
              <a:rPr lang="en-US" smtClean="0"/>
              <a:t>Show bonding in N</a:t>
            </a:r>
            <a:r>
              <a:rPr lang="en-US" baseline="-25000" smtClean="0"/>
              <a:t>2</a:t>
            </a:r>
            <a:endParaRPr lang="en-US" smtClean="0"/>
          </a:p>
        </p:txBody>
      </p:sp>
      <p:pic>
        <p:nvPicPr>
          <p:cNvPr id="44034" name="Picture 2" descr="FG10_00-29un"/>
          <p:cNvPicPr>
            <a:picLocks noChangeAspect="1" noChangeArrowheads="1"/>
          </p:cNvPicPr>
          <p:nvPr/>
        </p:nvPicPr>
        <p:blipFill>
          <a:blip r:embed="rId2" cstate="print"/>
          <a:srcRect t="79871"/>
          <a:stretch>
            <a:fillRect/>
          </a:stretch>
        </p:blipFill>
        <p:spPr bwMode="auto">
          <a:xfrm>
            <a:off x="0" y="2514600"/>
            <a:ext cx="9169400" cy="1065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fg08_01-16UN"/>
          <p:cNvPicPr>
            <a:picLocks noChangeAspect="1" noChangeArrowheads="1"/>
          </p:cNvPicPr>
          <p:nvPr/>
        </p:nvPicPr>
        <p:blipFill>
          <a:blip r:embed="rId2" cstate="print"/>
          <a:srcRect b="15216"/>
          <a:stretch>
            <a:fillRect/>
          </a:stretch>
        </p:blipFill>
        <p:spPr bwMode="auto">
          <a:xfrm>
            <a:off x="269875" y="1981200"/>
            <a:ext cx="8874125" cy="4670425"/>
          </a:xfrm>
          <a:prstGeom prst="rect">
            <a:avLst/>
          </a:prstGeom>
          <a:noFill/>
          <a:ln w="9525">
            <a:noFill/>
            <a:miter lim="800000"/>
            <a:headEnd/>
            <a:tailEnd/>
          </a:ln>
        </p:spPr>
      </p:pic>
      <p:sp>
        <p:nvSpPr>
          <p:cNvPr id="37891" name="Text Box 7"/>
          <p:cNvSpPr txBox="1">
            <a:spLocks noChangeArrowheads="1"/>
          </p:cNvSpPr>
          <p:nvPr/>
        </p:nvSpPr>
        <p:spPr bwMode="auto">
          <a:xfrm>
            <a:off x="2743200" y="762000"/>
            <a:ext cx="3810000" cy="641350"/>
          </a:xfrm>
          <a:prstGeom prst="rect">
            <a:avLst/>
          </a:prstGeom>
          <a:noFill/>
          <a:ln w="9525">
            <a:noFill/>
            <a:miter lim="800000"/>
            <a:headEnd/>
            <a:tailEnd/>
          </a:ln>
        </p:spPr>
        <p:txBody>
          <a:bodyPr>
            <a:spAutoFit/>
          </a:bodyPr>
          <a:lstStyle/>
          <a:p>
            <a:pPr>
              <a:spcBef>
                <a:spcPct val="50000"/>
              </a:spcBef>
            </a:pPr>
            <a:r>
              <a:rPr lang="en-US" sz="3600"/>
              <a:t>Diatomic Elements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57200" y="1295400"/>
            <a:ext cx="8229600" cy="914400"/>
          </a:xfrm>
        </p:spPr>
        <p:txBody>
          <a:bodyPr/>
          <a:lstStyle/>
          <a:p>
            <a:pPr eaLnBrk="1" hangingPunct="1">
              <a:lnSpc>
                <a:spcPct val="90000"/>
              </a:lnSpc>
            </a:pPr>
            <a:r>
              <a:rPr lang="en-US" sz="2800" smtClean="0">
                <a:cs typeface="Times New Roman" pitchFamily="18" charset="0"/>
              </a:rPr>
              <a:t>Atomic Size – determined by how far the outermost electrons are from the nucleus</a:t>
            </a:r>
            <a:endParaRPr lang="en-US" sz="2800" smtClean="0"/>
          </a:p>
        </p:txBody>
      </p:sp>
      <p:sp>
        <p:nvSpPr>
          <p:cNvPr id="6147" name="Rectangle 3"/>
          <p:cNvSpPr>
            <a:spLocks noGrp="1" noChangeArrowheads="1"/>
          </p:cNvSpPr>
          <p:nvPr>
            <p:ph type="title"/>
          </p:nvPr>
        </p:nvSpPr>
        <p:spPr>
          <a:xfrm>
            <a:off x="457200" y="0"/>
            <a:ext cx="8229600" cy="1143000"/>
          </a:xfrm>
          <a:noFill/>
        </p:spPr>
        <p:txBody>
          <a:bodyPr/>
          <a:lstStyle/>
          <a:p>
            <a:pPr eaLnBrk="1" hangingPunct="1"/>
            <a:r>
              <a:rPr lang="en-US" b="1" u="sng" smtClean="0"/>
              <a:t>Periodic Properties</a:t>
            </a:r>
          </a:p>
        </p:txBody>
      </p:sp>
      <p:pic>
        <p:nvPicPr>
          <p:cNvPr id="6148" name="Picture 4" descr="FG05_001"/>
          <p:cNvPicPr>
            <a:picLocks noChangeAspect="1" noChangeArrowheads="1"/>
          </p:cNvPicPr>
          <p:nvPr/>
        </p:nvPicPr>
        <p:blipFill>
          <a:blip r:embed="rId2" cstate="print"/>
          <a:srcRect t="8029" b="9497"/>
          <a:stretch>
            <a:fillRect/>
          </a:stretch>
        </p:blipFill>
        <p:spPr bwMode="auto">
          <a:xfrm>
            <a:off x="838200" y="2209800"/>
            <a:ext cx="7621588" cy="4191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3429000"/>
            <a:ext cx="7772400" cy="1143000"/>
          </a:xfrm>
        </p:spPr>
        <p:txBody>
          <a:bodyPr/>
          <a:lstStyle/>
          <a:p>
            <a:pPr eaLnBrk="1" hangingPunct="1"/>
            <a:r>
              <a:rPr lang="en-US" smtClean="0"/>
              <a:t>Bond Length</a:t>
            </a:r>
          </a:p>
        </p:txBody>
      </p:sp>
      <p:sp>
        <p:nvSpPr>
          <p:cNvPr id="38915" name="Rectangle 3"/>
          <p:cNvSpPr>
            <a:spLocks noGrp="1" noChangeArrowheads="1"/>
          </p:cNvSpPr>
          <p:nvPr>
            <p:ph type="body" idx="1"/>
          </p:nvPr>
        </p:nvSpPr>
        <p:spPr>
          <a:xfrm>
            <a:off x="609600" y="4648200"/>
            <a:ext cx="7772400" cy="1676400"/>
          </a:xfrm>
        </p:spPr>
        <p:txBody>
          <a:bodyPr/>
          <a:lstStyle/>
          <a:p>
            <a:pPr eaLnBrk="1" hangingPunct="1"/>
            <a:r>
              <a:rPr lang="en-US" smtClean="0"/>
              <a:t>The length of a bond between two atoms is the distance separation the nuclei of the atoms.</a:t>
            </a:r>
          </a:p>
        </p:txBody>
      </p:sp>
      <p:sp>
        <p:nvSpPr>
          <p:cNvPr id="38916" name="Rectangle 6"/>
          <p:cNvSpPr>
            <a:spLocks noChangeArrowheads="1"/>
          </p:cNvSpPr>
          <p:nvPr/>
        </p:nvSpPr>
        <p:spPr bwMode="auto">
          <a:xfrm>
            <a:off x="609600" y="304800"/>
            <a:ext cx="7772400" cy="1143000"/>
          </a:xfrm>
          <a:prstGeom prst="rect">
            <a:avLst/>
          </a:prstGeom>
          <a:noFill/>
          <a:ln w="9525">
            <a:noFill/>
            <a:miter lim="800000"/>
            <a:headEnd/>
            <a:tailEnd/>
          </a:ln>
        </p:spPr>
        <p:txBody>
          <a:bodyPr anchor="ctr"/>
          <a:lstStyle/>
          <a:p>
            <a:pPr algn="ctr"/>
            <a:r>
              <a:rPr lang="en-US" sz="4400">
                <a:solidFill>
                  <a:schemeClr val="tx2"/>
                </a:solidFill>
              </a:rPr>
              <a:t>Bond Strength</a:t>
            </a:r>
          </a:p>
        </p:txBody>
      </p:sp>
      <p:sp>
        <p:nvSpPr>
          <p:cNvPr id="38917" name="Rectangle 7"/>
          <p:cNvSpPr>
            <a:spLocks noChangeArrowheads="1"/>
          </p:cNvSpPr>
          <p:nvPr/>
        </p:nvSpPr>
        <p:spPr bwMode="auto">
          <a:xfrm>
            <a:off x="609600" y="1524000"/>
            <a:ext cx="7772400" cy="1143000"/>
          </a:xfrm>
          <a:prstGeom prst="rect">
            <a:avLst/>
          </a:prstGeom>
          <a:noFill/>
          <a:ln w="9525">
            <a:noFill/>
            <a:miter lim="800000"/>
            <a:headEnd/>
            <a:tailEnd/>
          </a:ln>
        </p:spPr>
        <p:txBody>
          <a:bodyPr/>
          <a:lstStyle/>
          <a:p>
            <a:pPr marL="342900" indent="-342900">
              <a:spcBef>
                <a:spcPct val="20000"/>
              </a:spcBef>
              <a:buFontTx/>
              <a:buChar char="•"/>
            </a:pPr>
            <a:r>
              <a:rPr lang="en-US" sz="3200"/>
              <a:t>A measure of the amount of energy it takes to break a bond.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Bonding in nonmetals</a:t>
            </a:r>
          </a:p>
        </p:txBody>
      </p:sp>
      <p:sp>
        <p:nvSpPr>
          <p:cNvPr id="39939" name="Rectangle 3"/>
          <p:cNvSpPr>
            <a:spLocks noGrp="1" noChangeArrowheads="1"/>
          </p:cNvSpPr>
          <p:nvPr>
            <p:ph type="body" idx="1"/>
          </p:nvPr>
        </p:nvSpPr>
        <p:spPr>
          <a:xfrm>
            <a:off x="685800" y="1981200"/>
            <a:ext cx="7772400" cy="1752600"/>
          </a:xfrm>
        </p:spPr>
        <p:txBody>
          <a:bodyPr/>
          <a:lstStyle/>
          <a:p>
            <a:pPr eaLnBrk="1" hangingPunct="1"/>
            <a:r>
              <a:rPr lang="en-US" smtClean="0"/>
              <a:t>Generally every unpaired electron in the Lewis Dot diagram of an element can form a bond.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Bonding in nonmetals</a:t>
            </a:r>
          </a:p>
        </p:txBody>
      </p:sp>
      <p:sp>
        <p:nvSpPr>
          <p:cNvPr id="39939" name="Rectangle 3"/>
          <p:cNvSpPr>
            <a:spLocks noGrp="1" noChangeArrowheads="1"/>
          </p:cNvSpPr>
          <p:nvPr>
            <p:ph type="body" idx="1"/>
          </p:nvPr>
        </p:nvSpPr>
        <p:spPr>
          <a:xfrm>
            <a:off x="685800" y="1981200"/>
            <a:ext cx="7772400" cy="1752600"/>
          </a:xfrm>
        </p:spPr>
        <p:txBody>
          <a:bodyPr/>
          <a:lstStyle/>
          <a:p>
            <a:pPr eaLnBrk="1" hangingPunct="1"/>
            <a:r>
              <a:rPr lang="en-US" dirty="0" smtClean="0"/>
              <a:t>Generally every unpaired electron in the Lewis Dot diagram of an element can form a bond.</a:t>
            </a:r>
          </a:p>
          <a:p>
            <a:pPr eaLnBrk="1" hangingPunct="1"/>
            <a:endParaRPr lang="en-US" dirty="0" smtClean="0"/>
          </a:p>
          <a:p>
            <a:pPr eaLnBrk="1" hangingPunct="1"/>
            <a:endParaRPr lang="en-US" dirty="0" smtClean="0"/>
          </a:p>
        </p:txBody>
      </p:sp>
      <p:graphicFrame>
        <p:nvGraphicFramePr>
          <p:cNvPr id="1026" name="Object 2"/>
          <p:cNvGraphicFramePr>
            <a:graphicFrameLocks noChangeAspect="1"/>
          </p:cNvGraphicFramePr>
          <p:nvPr/>
        </p:nvGraphicFramePr>
        <p:xfrm>
          <a:off x="685800" y="3810000"/>
          <a:ext cx="7962703" cy="1295400"/>
        </p:xfrm>
        <a:graphic>
          <a:graphicData uri="http://schemas.openxmlformats.org/presentationml/2006/ole">
            <p:oleObj spid="_x0000_s2050" name="KnowItAll OLE" r:id="rId3" imgW="3785400" imgH="616680" progId="KnowItAllOLEServer.Document">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Lewis Electron Dot Structures</a:t>
            </a:r>
          </a:p>
        </p:txBody>
      </p:sp>
      <p:sp>
        <p:nvSpPr>
          <p:cNvPr id="41987" name="Rectangle 3"/>
          <p:cNvSpPr>
            <a:spLocks noGrp="1" noChangeArrowheads="1"/>
          </p:cNvSpPr>
          <p:nvPr>
            <p:ph type="body" idx="1"/>
          </p:nvPr>
        </p:nvSpPr>
        <p:spPr>
          <a:xfrm>
            <a:off x="685800" y="1981200"/>
            <a:ext cx="7772400" cy="3048000"/>
          </a:xfrm>
        </p:spPr>
        <p:txBody>
          <a:bodyPr/>
          <a:lstStyle/>
          <a:p>
            <a:pPr eaLnBrk="1" hangingPunct="1"/>
            <a:r>
              <a:rPr lang="en-US" dirty="0" smtClean="0"/>
              <a:t>Bonding electrons pairs – electron pairs involved in bonds</a:t>
            </a:r>
          </a:p>
          <a:p>
            <a:pPr eaLnBrk="1" hangingPunct="1"/>
            <a:r>
              <a:rPr lang="en-US" dirty="0" smtClean="0"/>
              <a:t>Lone electron pairs – electron pairs that do not participate in bonding</a:t>
            </a:r>
          </a:p>
          <a:p>
            <a:pPr eaLnBrk="1" hangingPunct="1"/>
            <a:r>
              <a:rPr lang="en-US" dirty="0" smtClean="0"/>
              <a:t>Bond order = number of bonds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G10_00-18un"/>
          <p:cNvPicPr>
            <a:picLocks noChangeAspect="1" noChangeArrowheads="1"/>
          </p:cNvPicPr>
          <p:nvPr/>
        </p:nvPicPr>
        <p:blipFill>
          <a:blip r:embed="rId2" cstate="print"/>
          <a:srcRect/>
          <a:stretch>
            <a:fillRect/>
          </a:stretch>
        </p:blipFill>
        <p:spPr bwMode="auto">
          <a:xfrm>
            <a:off x="457200" y="533400"/>
            <a:ext cx="8407400" cy="4581525"/>
          </a:xfrm>
          <a:prstGeom prst="rect">
            <a:avLst/>
          </a:prstGeom>
          <a:noFill/>
          <a:ln w="9525">
            <a:noFill/>
            <a:miter lim="800000"/>
            <a:headEnd/>
            <a:tailEnd/>
          </a:ln>
        </p:spPr>
      </p:pic>
      <p:sp>
        <p:nvSpPr>
          <p:cNvPr id="43011" name="Text Box 3"/>
          <p:cNvSpPr txBox="1">
            <a:spLocks noChangeArrowheads="1"/>
          </p:cNvSpPr>
          <p:nvPr/>
        </p:nvSpPr>
        <p:spPr bwMode="auto">
          <a:xfrm>
            <a:off x="838200" y="5638800"/>
            <a:ext cx="914400" cy="641350"/>
          </a:xfrm>
          <a:prstGeom prst="rect">
            <a:avLst/>
          </a:prstGeom>
          <a:noFill/>
          <a:ln w="9525">
            <a:noFill/>
            <a:miter lim="800000"/>
            <a:headEnd/>
            <a:tailEnd/>
          </a:ln>
        </p:spPr>
        <p:txBody>
          <a:bodyPr>
            <a:spAutoFit/>
          </a:bodyPr>
          <a:lstStyle/>
          <a:p>
            <a:pPr>
              <a:spcBef>
                <a:spcPct val="50000"/>
              </a:spcBef>
            </a:pPr>
            <a:r>
              <a:rPr lang="en-US" sz="3600"/>
              <a:t>or</a:t>
            </a:r>
          </a:p>
        </p:txBody>
      </p:sp>
      <p:pic>
        <p:nvPicPr>
          <p:cNvPr id="43012" name="Picture 4" descr="FG10_00-19un"/>
          <p:cNvPicPr>
            <a:picLocks noChangeAspect="1" noChangeArrowheads="1"/>
          </p:cNvPicPr>
          <p:nvPr/>
        </p:nvPicPr>
        <p:blipFill>
          <a:blip r:embed="rId3" cstate="print"/>
          <a:srcRect/>
          <a:stretch>
            <a:fillRect/>
          </a:stretch>
        </p:blipFill>
        <p:spPr bwMode="auto">
          <a:xfrm>
            <a:off x="2895600" y="5453063"/>
            <a:ext cx="4064000" cy="1062037"/>
          </a:xfrm>
          <a:prstGeom prst="rect">
            <a:avLst/>
          </a:prstGeom>
          <a:noFill/>
          <a:ln w="9525">
            <a:noFill/>
            <a:miter lim="800000"/>
            <a:headEnd/>
            <a:tailEnd/>
          </a:ln>
        </p:spPr>
      </p:pic>
      <p:pic>
        <p:nvPicPr>
          <p:cNvPr id="43013" name="Picture 5" descr="FG10_00-15un"/>
          <p:cNvPicPr>
            <a:picLocks noChangeAspect="1" noChangeArrowheads="1"/>
          </p:cNvPicPr>
          <p:nvPr/>
        </p:nvPicPr>
        <p:blipFill>
          <a:blip r:embed="rId4" cstate="print"/>
          <a:srcRect r="65031"/>
          <a:stretch>
            <a:fillRect/>
          </a:stretch>
        </p:blipFill>
        <p:spPr bwMode="auto">
          <a:xfrm>
            <a:off x="0" y="0"/>
            <a:ext cx="836613" cy="838200"/>
          </a:xfrm>
          <a:prstGeom prst="rect">
            <a:avLst/>
          </a:prstGeom>
          <a:noFill/>
          <a:ln w="9525">
            <a:noFill/>
            <a:miter lim="800000"/>
            <a:headEnd/>
            <a:tailEnd/>
          </a:ln>
        </p:spPr>
      </p:pic>
      <p:pic>
        <p:nvPicPr>
          <p:cNvPr id="43014" name="Picture 8" descr="FG10_00-15un"/>
          <p:cNvPicPr>
            <a:picLocks noChangeAspect="1" noChangeArrowheads="1"/>
          </p:cNvPicPr>
          <p:nvPr/>
        </p:nvPicPr>
        <p:blipFill>
          <a:blip r:embed="rId5" cstate="print"/>
          <a:srcRect l="58896"/>
          <a:stretch>
            <a:fillRect/>
          </a:stretch>
        </p:blipFill>
        <p:spPr bwMode="auto">
          <a:xfrm>
            <a:off x="2514600" y="0"/>
            <a:ext cx="1066800" cy="908050"/>
          </a:xfrm>
          <a:prstGeom prst="rect">
            <a:avLst/>
          </a:prstGeom>
          <a:noFill/>
          <a:ln w="9525">
            <a:noFill/>
            <a:miter lim="800000"/>
            <a:headEnd/>
            <a:tailEnd/>
          </a:ln>
        </p:spPr>
      </p:pic>
      <p:sp>
        <p:nvSpPr>
          <p:cNvPr id="43016" name="Text Box 11"/>
          <p:cNvSpPr txBox="1">
            <a:spLocks noChangeArrowheads="1"/>
          </p:cNvSpPr>
          <p:nvPr/>
        </p:nvSpPr>
        <p:spPr bwMode="auto">
          <a:xfrm>
            <a:off x="838200" y="0"/>
            <a:ext cx="457200" cy="762000"/>
          </a:xfrm>
          <a:prstGeom prst="rect">
            <a:avLst/>
          </a:prstGeom>
          <a:noFill/>
          <a:ln w="9525">
            <a:noFill/>
            <a:miter lim="800000"/>
            <a:headEnd/>
            <a:tailEnd/>
          </a:ln>
        </p:spPr>
        <p:txBody>
          <a:bodyPr>
            <a:spAutoFit/>
          </a:bodyPr>
          <a:lstStyle/>
          <a:p>
            <a:pPr>
              <a:spcBef>
                <a:spcPct val="50000"/>
              </a:spcBef>
            </a:pPr>
            <a:r>
              <a:rPr lang="en-US" sz="4400">
                <a:latin typeface="Placard Condensed" pitchFamily="34" charset="0"/>
              </a:rPr>
              <a:t>+</a:t>
            </a:r>
          </a:p>
        </p:txBody>
      </p:sp>
      <p:pic>
        <p:nvPicPr>
          <p:cNvPr id="43017" name="Picture 12" descr="FG10_00-15un"/>
          <p:cNvPicPr>
            <a:picLocks noChangeAspect="1" noChangeArrowheads="1"/>
          </p:cNvPicPr>
          <p:nvPr/>
        </p:nvPicPr>
        <p:blipFill>
          <a:blip r:embed="rId4" cstate="print"/>
          <a:srcRect r="65031"/>
          <a:stretch>
            <a:fillRect/>
          </a:stretch>
        </p:blipFill>
        <p:spPr bwMode="auto">
          <a:xfrm>
            <a:off x="1295400" y="0"/>
            <a:ext cx="836613" cy="838200"/>
          </a:xfrm>
          <a:prstGeom prst="rect">
            <a:avLst/>
          </a:prstGeom>
          <a:noFill/>
          <a:ln w="9525">
            <a:noFill/>
            <a:miter lim="800000"/>
            <a:headEnd/>
            <a:tailEnd/>
          </a:ln>
        </p:spPr>
      </p:pic>
      <p:sp>
        <p:nvSpPr>
          <p:cNvPr id="43018" name="Text Box 13"/>
          <p:cNvSpPr txBox="1">
            <a:spLocks noChangeArrowheads="1"/>
          </p:cNvSpPr>
          <p:nvPr/>
        </p:nvSpPr>
        <p:spPr bwMode="auto">
          <a:xfrm>
            <a:off x="2133600" y="0"/>
            <a:ext cx="457200" cy="762000"/>
          </a:xfrm>
          <a:prstGeom prst="rect">
            <a:avLst/>
          </a:prstGeom>
          <a:noFill/>
          <a:ln w="9525">
            <a:noFill/>
            <a:miter lim="800000"/>
            <a:headEnd/>
            <a:tailEnd/>
          </a:ln>
        </p:spPr>
        <p:txBody>
          <a:bodyPr>
            <a:spAutoFit/>
          </a:bodyPr>
          <a:lstStyle/>
          <a:p>
            <a:pPr>
              <a:spcBef>
                <a:spcPct val="50000"/>
              </a:spcBef>
            </a:pPr>
            <a:r>
              <a:rPr lang="en-US" sz="4400">
                <a:latin typeface="Placard Condensed" pitchFamily="34" charset="0"/>
              </a:rPr>
              <a:t>+</a:t>
            </a:r>
          </a:p>
        </p:txBody>
      </p:sp>
      <p:cxnSp>
        <p:nvCxnSpPr>
          <p:cNvPr id="12" name="Straight Arrow Connector 11"/>
          <p:cNvCxnSpPr/>
          <p:nvPr/>
        </p:nvCxnSpPr>
        <p:spPr>
          <a:xfrm>
            <a:off x="3657600" y="685800"/>
            <a:ext cx="1447800" cy="1143000"/>
          </a:xfrm>
          <a:prstGeom prst="straightConnector1">
            <a:avLst/>
          </a:prstGeom>
          <a:ln w="38100">
            <a:tailEnd type="arrow" w="lg" len="lg"/>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G10_00-17un"/>
          <p:cNvPicPr>
            <a:picLocks noChangeAspect="1" noChangeArrowheads="1"/>
          </p:cNvPicPr>
          <p:nvPr/>
        </p:nvPicPr>
        <p:blipFill>
          <a:blip r:embed="rId2" cstate="print"/>
          <a:srcRect/>
          <a:stretch>
            <a:fillRect/>
          </a:stretch>
        </p:blipFill>
        <p:spPr bwMode="auto">
          <a:xfrm>
            <a:off x="228600" y="838200"/>
            <a:ext cx="8915400" cy="427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p:txBody>
          <a:bodyPr/>
          <a:lstStyle/>
          <a:p>
            <a:pPr eaLnBrk="1" hangingPunct="1"/>
            <a:r>
              <a:rPr lang="en-US" smtClean="0">
                <a:solidFill>
                  <a:schemeClr val="tx1"/>
                </a:solidFill>
              </a:rPr>
              <a:t>Writing Lewis Dot Structures</a:t>
            </a:r>
          </a:p>
        </p:txBody>
      </p:sp>
      <p:sp>
        <p:nvSpPr>
          <p:cNvPr id="45059" name="Rectangle 2"/>
          <p:cNvSpPr>
            <a:spLocks noGrp="1" noChangeArrowheads="1"/>
          </p:cNvSpPr>
          <p:nvPr>
            <p:ph type="body" idx="1"/>
          </p:nvPr>
        </p:nvSpPr>
        <p:spPr/>
        <p:txBody>
          <a:bodyPr/>
          <a:lstStyle/>
          <a:p>
            <a:pPr eaLnBrk="1" hangingPunct="1"/>
            <a:r>
              <a:rPr lang="en-US" smtClean="0"/>
              <a:t>Decide which atoms are bonded together - draw a skeleton structure</a:t>
            </a:r>
          </a:p>
          <a:p>
            <a:pPr eaLnBrk="1" hangingPunct="1"/>
            <a:r>
              <a:rPr lang="en-US" smtClean="0"/>
              <a:t>Count the total number of valence electrons available.</a:t>
            </a:r>
          </a:p>
          <a:p>
            <a:pPr eaLnBrk="1" hangingPunct="1"/>
            <a:r>
              <a:rPr lang="en-US" smtClean="0"/>
              <a:t>Find the number of electrons needed to give an octet around all atoms -- (remember H needs 2, all else need 8).</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p:txBody>
          <a:bodyPr/>
          <a:lstStyle/>
          <a:p>
            <a:pPr eaLnBrk="1" hangingPunct="1"/>
            <a:r>
              <a:rPr lang="en-US" smtClean="0">
                <a:solidFill>
                  <a:schemeClr val="tx1"/>
                </a:solidFill>
              </a:rPr>
              <a:t>Writing Lewis Dot Structures</a:t>
            </a:r>
          </a:p>
        </p:txBody>
      </p:sp>
      <p:sp>
        <p:nvSpPr>
          <p:cNvPr id="46083" name="Rectangle 2"/>
          <p:cNvSpPr>
            <a:spLocks noGrp="1" noChangeArrowheads="1"/>
          </p:cNvSpPr>
          <p:nvPr>
            <p:ph type="body" idx="1"/>
          </p:nvPr>
        </p:nvSpPr>
        <p:spPr/>
        <p:txBody>
          <a:bodyPr/>
          <a:lstStyle/>
          <a:p>
            <a:pPr eaLnBrk="1" hangingPunct="1">
              <a:lnSpc>
                <a:spcPct val="90000"/>
              </a:lnSpc>
            </a:pPr>
            <a:r>
              <a:rPr lang="en-US" smtClean="0"/>
              <a:t>Determine number of electrons short.</a:t>
            </a:r>
          </a:p>
          <a:p>
            <a:pPr eaLnBrk="1" hangingPunct="1">
              <a:lnSpc>
                <a:spcPct val="90000"/>
              </a:lnSpc>
            </a:pPr>
            <a:r>
              <a:rPr lang="en-US" smtClean="0"/>
              <a:t>Number of bonds needed = number of electrons short/2.</a:t>
            </a:r>
          </a:p>
          <a:p>
            <a:pPr eaLnBrk="1" hangingPunct="1">
              <a:lnSpc>
                <a:spcPct val="90000"/>
              </a:lnSpc>
            </a:pPr>
            <a:r>
              <a:rPr lang="en-US" smtClean="0"/>
              <a:t>Distribute bonds -- (1st hook atoms together and then add double bonds where appropriate).</a:t>
            </a:r>
          </a:p>
          <a:p>
            <a:pPr eaLnBrk="1" hangingPunct="1">
              <a:lnSpc>
                <a:spcPct val="90000"/>
              </a:lnSpc>
            </a:pPr>
            <a:r>
              <a:rPr lang="en-US" smtClean="0"/>
              <a:t>Calculate number of electrons used in bonds.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p:txBody>
          <a:bodyPr/>
          <a:lstStyle/>
          <a:p>
            <a:pPr eaLnBrk="1" hangingPunct="1"/>
            <a:r>
              <a:rPr lang="en-US" smtClean="0">
                <a:solidFill>
                  <a:schemeClr val="tx1"/>
                </a:solidFill>
              </a:rPr>
              <a:t>Writing Lewis Dot Structures</a:t>
            </a:r>
          </a:p>
        </p:txBody>
      </p:sp>
      <p:sp>
        <p:nvSpPr>
          <p:cNvPr id="47107" name="Rectangle 2"/>
          <p:cNvSpPr>
            <a:spLocks noGrp="1" noChangeArrowheads="1"/>
          </p:cNvSpPr>
          <p:nvPr>
            <p:ph type="body" idx="1"/>
          </p:nvPr>
        </p:nvSpPr>
        <p:spPr>
          <a:xfrm>
            <a:off x="685800" y="1981200"/>
            <a:ext cx="7772400" cy="2209800"/>
          </a:xfrm>
        </p:spPr>
        <p:txBody>
          <a:bodyPr/>
          <a:lstStyle/>
          <a:p>
            <a:pPr eaLnBrk="1" hangingPunct="1">
              <a:lnSpc>
                <a:spcPct val="90000"/>
              </a:lnSpc>
            </a:pPr>
            <a:r>
              <a:rPr lang="en-US" smtClean="0"/>
              <a:t>Calculate electrons remaining.</a:t>
            </a:r>
          </a:p>
          <a:p>
            <a:pPr eaLnBrk="1" hangingPunct="1">
              <a:lnSpc>
                <a:spcPct val="90000"/>
              </a:lnSpc>
            </a:pPr>
            <a:r>
              <a:rPr lang="en-US" smtClean="0"/>
              <a:t>Distribute remaining electrons to give all atoms an octet.</a:t>
            </a:r>
          </a:p>
          <a:p>
            <a:pPr eaLnBrk="1" hangingPunct="1">
              <a:lnSpc>
                <a:spcPct val="90000"/>
              </a:lnSpc>
            </a:pPr>
            <a:r>
              <a:rPr lang="en-US" smtClean="0"/>
              <a:t>Done!!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title"/>
          </p:nvPr>
        </p:nvSpPr>
        <p:spPr/>
        <p:txBody>
          <a:bodyPr/>
          <a:lstStyle/>
          <a:p>
            <a:pPr eaLnBrk="1" hangingPunct="1"/>
            <a:r>
              <a:rPr lang="en-US" smtClean="0">
                <a:solidFill>
                  <a:schemeClr val="tx1"/>
                </a:solidFill>
              </a:rPr>
              <a:t>Lewis Structures of ions </a:t>
            </a:r>
          </a:p>
        </p:txBody>
      </p:sp>
      <p:sp>
        <p:nvSpPr>
          <p:cNvPr id="48131" name="Rectangle 2"/>
          <p:cNvSpPr>
            <a:spLocks noGrp="1" noChangeArrowheads="1"/>
          </p:cNvSpPr>
          <p:nvPr>
            <p:ph type="body" idx="1"/>
          </p:nvPr>
        </p:nvSpPr>
        <p:spPr>
          <a:xfrm>
            <a:off x="609600" y="1828800"/>
            <a:ext cx="7772400" cy="3124200"/>
          </a:xfrm>
        </p:spPr>
        <p:txBody>
          <a:bodyPr/>
          <a:lstStyle/>
          <a:p>
            <a:pPr eaLnBrk="1" hangingPunct="1">
              <a:lnSpc>
                <a:spcPct val="90000"/>
              </a:lnSpc>
            </a:pPr>
            <a:endParaRPr lang="en-US" smtClean="0"/>
          </a:p>
          <a:p>
            <a:pPr eaLnBrk="1" hangingPunct="1">
              <a:lnSpc>
                <a:spcPct val="90000"/>
              </a:lnSpc>
            </a:pPr>
            <a:r>
              <a:rPr lang="en-US" smtClean="0"/>
              <a:t>for anions add the extra electrons to the number available</a:t>
            </a:r>
          </a:p>
          <a:p>
            <a:pPr eaLnBrk="1" hangingPunct="1">
              <a:lnSpc>
                <a:spcPct val="90000"/>
              </a:lnSpc>
            </a:pPr>
            <a:endParaRPr lang="en-US" smtClean="0"/>
          </a:p>
          <a:p>
            <a:pPr eaLnBrk="1" hangingPunct="1">
              <a:lnSpc>
                <a:spcPct val="90000"/>
              </a:lnSpc>
            </a:pPr>
            <a:r>
              <a:rPr lang="en-US" smtClean="0"/>
              <a:t>for cations subtract the lost electrons from the number available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u="sng" smtClean="0">
                <a:solidFill>
                  <a:schemeClr val="tx1"/>
                </a:solidFill>
              </a:rPr>
              <a:t>Effective nuclear charge</a:t>
            </a:r>
          </a:p>
        </p:txBody>
      </p:sp>
      <p:pic>
        <p:nvPicPr>
          <p:cNvPr id="27651" name="Picture 4" descr="FG05_018"/>
          <p:cNvPicPr>
            <a:picLocks noChangeAspect="1" noChangeArrowheads="1"/>
          </p:cNvPicPr>
          <p:nvPr/>
        </p:nvPicPr>
        <p:blipFill>
          <a:blip r:embed="rId2" cstate="print"/>
          <a:srcRect t="9528" b="9497"/>
          <a:stretch>
            <a:fillRect/>
          </a:stretch>
        </p:blipFill>
        <p:spPr bwMode="auto">
          <a:xfrm>
            <a:off x="762000" y="2209800"/>
            <a:ext cx="7621588"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xfrm>
            <a:off x="685800" y="0"/>
            <a:ext cx="7772400" cy="1143000"/>
          </a:xfrm>
        </p:spPr>
        <p:txBody>
          <a:bodyPr/>
          <a:lstStyle/>
          <a:p>
            <a:pPr eaLnBrk="1" hangingPunct="1"/>
            <a:r>
              <a:rPr lang="en-US" smtClean="0"/>
              <a:t>Resonance</a:t>
            </a:r>
          </a:p>
        </p:txBody>
      </p:sp>
      <p:sp>
        <p:nvSpPr>
          <p:cNvPr id="49155" name="Rectangle 3"/>
          <p:cNvSpPr>
            <a:spLocks noGrp="1" noChangeArrowheads="1"/>
          </p:cNvSpPr>
          <p:nvPr>
            <p:ph type="body" idx="1"/>
          </p:nvPr>
        </p:nvSpPr>
        <p:spPr>
          <a:xfrm>
            <a:off x="685800" y="1066800"/>
            <a:ext cx="7772400" cy="4114800"/>
          </a:xfrm>
        </p:spPr>
        <p:txBody>
          <a:bodyPr/>
          <a:lstStyle/>
          <a:p>
            <a:pPr eaLnBrk="1" hangingPunct="1"/>
            <a:r>
              <a:rPr lang="en-US" sz="2800" smtClean="0"/>
              <a:t>In some Lewis structures, the multiple bonds can be written in several equivalent locations.  All structures have the exact same energy.  Which is the correct Lewis structure??</a:t>
            </a:r>
          </a:p>
          <a:p>
            <a:pPr eaLnBrk="1" hangingPunct="1"/>
            <a:endParaRPr lang="en-US" sz="2800" smtClean="0"/>
          </a:p>
          <a:p>
            <a:pPr eaLnBrk="1" hangingPunct="1"/>
            <a:r>
              <a:rPr lang="en-US" sz="2800" smtClean="0"/>
              <a:t>Answer :  None alone are correct – the true molecule is a hybrid of the possible structures.  The electrons are </a:t>
            </a:r>
            <a:r>
              <a:rPr lang="en-US" sz="2800" b="1" smtClean="0"/>
              <a:t>delocalized</a:t>
            </a:r>
            <a:r>
              <a:rPr lang="en-US" sz="2800" smtClean="0"/>
              <a:t>.</a:t>
            </a:r>
          </a:p>
          <a:p>
            <a:pPr eaLnBrk="1" hangingPunct="1"/>
            <a:endParaRPr lang="en-US" sz="2800" smtClean="0"/>
          </a:p>
        </p:txBody>
      </p:sp>
      <p:pic>
        <p:nvPicPr>
          <p:cNvPr id="49156" name="Picture 2" descr="FG10_00-59un"/>
          <p:cNvPicPr>
            <a:picLocks noChangeAspect="1" noChangeArrowheads="1"/>
          </p:cNvPicPr>
          <p:nvPr/>
        </p:nvPicPr>
        <p:blipFill>
          <a:blip r:embed="rId2" cstate="print"/>
          <a:srcRect/>
          <a:stretch>
            <a:fillRect/>
          </a:stretch>
        </p:blipFill>
        <p:spPr bwMode="auto">
          <a:xfrm>
            <a:off x="279400" y="5029200"/>
            <a:ext cx="8864600" cy="1350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u="sng" smtClean="0"/>
              <a:t>Predicting Shapes of Molecules</a:t>
            </a:r>
          </a:p>
        </p:txBody>
      </p:sp>
      <p:sp>
        <p:nvSpPr>
          <p:cNvPr id="50179" name="Rectangle 3"/>
          <p:cNvSpPr>
            <a:spLocks noGrp="1" noChangeArrowheads="1"/>
          </p:cNvSpPr>
          <p:nvPr>
            <p:ph type="body" idx="1"/>
          </p:nvPr>
        </p:nvSpPr>
        <p:spPr/>
        <p:txBody>
          <a:bodyPr/>
          <a:lstStyle/>
          <a:p>
            <a:pPr eaLnBrk="1" hangingPunct="1"/>
            <a:r>
              <a:rPr lang="en-US" smtClean="0"/>
              <a:t>To predict the shapes of molecules we look at the things (sigma bonds or lone pairs of electrons) surrounding them and put them as far from each other as possible. </a:t>
            </a:r>
          </a:p>
          <a:p>
            <a:pPr eaLnBrk="1" hangingPunct="1"/>
            <a:endParaRPr lang="en-US" smtClean="0"/>
          </a:p>
          <a:p>
            <a:pPr eaLnBrk="1" hangingPunct="1"/>
            <a:r>
              <a:rPr lang="en-US" smtClean="0"/>
              <a:t>Valence Shell Electron Pair Repulsion (VSEPR) Theory</a:t>
            </a:r>
          </a:p>
          <a:p>
            <a:pPr eaLnBrk="1" hangingPunct="1"/>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pPr eaLnBrk="1" hangingPunct="1"/>
            <a:r>
              <a:rPr lang="en-US" smtClean="0"/>
              <a:t>2 atoms attached to central atom</a:t>
            </a:r>
          </a:p>
        </p:txBody>
      </p:sp>
      <p:pic>
        <p:nvPicPr>
          <p:cNvPr id="51203" name="Picture 3" descr="FG10_00-65b"/>
          <p:cNvPicPr>
            <a:picLocks noChangeAspect="1" noChangeArrowheads="1"/>
          </p:cNvPicPr>
          <p:nvPr/>
        </p:nvPicPr>
        <p:blipFill>
          <a:blip r:embed="rId2" cstate="print"/>
          <a:srcRect/>
          <a:stretch>
            <a:fillRect/>
          </a:stretch>
        </p:blipFill>
        <p:spPr bwMode="auto">
          <a:xfrm>
            <a:off x="2286000" y="3276600"/>
            <a:ext cx="4445000" cy="3044825"/>
          </a:xfrm>
          <a:prstGeom prst="rect">
            <a:avLst/>
          </a:prstGeom>
          <a:noFill/>
          <a:ln w="9525">
            <a:noFill/>
            <a:miter lim="800000"/>
            <a:headEnd/>
            <a:tailEnd/>
          </a:ln>
        </p:spPr>
      </p:pic>
      <p:pic>
        <p:nvPicPr>
          <p:cNvPr id="51204" name="Picture 2" descr="FG10_00-67un"/>
          <p:cNvPicPr>
            <a:picLocks noChangeAspect="1" noChangeArrowheads="1"/>
          </p:cNvPicPr>
          <p:nvPr/>
        </p:nvPicPr>
        <p:blipFill>
          <a:blip r:embed="rId3" cstate="print"/>
          <a:srcRect/>
          <a:stretch>
            <a:fillRect/>
          </a:stretch>
        </p:blipFill>
        <p:spPr bwMode="auto">
          <a:xfrm>
            <a:off x="1600200" y="1905000"/>
            <a:ext cx="5740400" cy="1141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eaLnBrk="1" hangingPunct="1"/>
            <a:r>
              <a:rPr lang="en-US" smtClean="0"/>
              <a:t>3 atoms attached to central atom</a:t>
            </a:r>
          </a:p>
        </p:txBody>
      </p:sp>
      <p:pic>
        <p:nvPicPr>
          <p:cNvPr id="52227" name="Picture 3" descr="FG10_00-66c"/>
          <p:cNvPicPr>
            <a:picLocks noChangeAspect="1" noChangeArrowheads="1"/>
          </p:cNvPicPr>
          <p:nvPr/>
        </p:nvPicPr>
        <p:blipFill>
          <a:blip r:embed="rId2" cstate="print"/>
          <a:srcRect/>
          <a:stretch>
            <a:fillRect/>
          </a:stretch>
        </p:blipFill>
        <p:spPr bwMode="auto">
          <a:xfrm>
            <a:off x="3962400" y="1676400"/>
            <a:ext cx="4681538" cy="4876800"/>
          </a:xfrm>
          <a:prstGeom prst="rect">
            <a:avLst/>
          </a:prstGeom>
          <a:noFill/>
          <a:ln w="9525">
            <a:noFill/>
            <a:miter lim="800000"/>
            <a:headEnd/>
            <a:tailEnd/>
          </a:ln>
        </p:spPr>
      </p:pic>
      <p:pic>
        <p:nvPicPr>
          <p:cNvPr id="52228" name="Picture 2" descr="FG10_00-68un"/>
          <p:cNvPicPr>
            <a:picLocks noChangeAspect="1" noChangeArrowheads="1"/>
          </p:cNvPicPr>
          <p:nvPr/>
        </p:nvPicPr>
        <p:blipFill>
          <a:blip r:embed="rId3" cstate="print"/>
          <a:srcRect/>
          <a:stretch>
            <a:fillRect/>
          </a:stretch>
        </p:blipFill>
        <p:spPr bwMode="auto">
          <a:xfrm>
            <a:off x="304800" y="3124200"/>
            <a:ext cx="3352800" cy="183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4 atoms attached to central atom</a:t>
            </a:r>
          </a:p>
        </p:txBody>
      </p:sp>
      <p:pic>
        <p:nvPicPr>
          <p:cNvPr id="53251" name="Picture 4" descr="FG10_00-69d"/>
          <p:cNvPicPr>
            <a:picLocks noChangeAspect="1" noChangeArrowheads="1"/>
          </p:cNvPicPr>
          <p:nvPr/>
        </p:nvPicPr>
        <p:blipFill>
          <a:blip r:embed="rId2" cstate="print"/>
          <a:srcRect/>
          <a:stretch>
            <a:fillRect/>
          </a:stretch>
        </p:blipFill>
        <p:spPr bwMode="auto">
          <a:xfrm>
            <a:off x="533400" y="2286000"/>
            <a:ext cx="3505200" cy="3370263"/>
          </a:xfrm>
          <a:prstGeom prst="rect">
            <a:avLst/>
          </a:prstGeom>
          <a:noFill/>
          <a:ln w="9525">
            <a:noFill/>
            <a:miter lim="800000"/>
            <a:headEnd/>
            <a:tailEnd/>
          </a:ln>
        </p:spPr>
      </p:pic>
      <p:pic>
        <p:nvPicPr>
          <p:cNvPr id="53252" name="Picture 5" descr="FG10_00-70e"/>
          <p:cNvPicPr>
            <a:picLocks noChangeAspect="1" noChangeArrowheads="1"/>
          </p:cNvPicPr>
          <p:nvPr/>
        </p:nvPicPr>
        <p:blipFill>
          <a:blip r:embed="rId3" cstate="print"/>
          <a:srcRect/>
          <a:stretch>
            <a:fillRect/>
          </a:stretch>
        </p:blipFill>
        <p:spPr bwMode="auto">
          <a:xfrm>
            <a:off x="4953000" y="2362200"/>
            <a:ext cx="374015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pPr eaLnBrk="1" hangingPunct="1"/>
            <a:r>
              <a:rPr lang="en-US" smtClean="0"/>
              <a:t>3 atoms + lone pair attached to central atom</a:t>
            </a:r>
          </a:p>
        </p:txBody>
      </p:sp>
      <p:pic>
        <p:nvPicPr>
          <p:cNvPr id="54275" name="Picture 3" descr="FG10_00-72f"/>
          <p:cNvPicPr>
            <a:picLocks noChangeAspect="1" noChangeArrowheads="1"/>
          </p:cNvPicPr>
          <p:nvPr/>
        </p:nvPicPr>
        <p:blipFill>
          <a:blip r:embed="rId2" cstate="print"/>
          <a:srcRect/>
          <a:stretch>
            <a:fillRect/>
          </a:stretch>
        </p:blipFill>
        <p:spPr bwMode="auto">
          <a:xfrm>
            <a:off x="457200" y="2438400"/>
            <a:ext cx="3670300" cy="3586163"/>
          </a:xfrm>
          <a:prstGeom prst="rect">
            <a:avLst/>
          </a:prstGeom>
          <a:noFill/>
          <a:ln w="9525">
            <a:noFill/>
            <a:miter lim="800000"/>
            <a:headEnd/>
            <a:tailEnd/>
          </a:ln>
        </p:spPr>
      </p:pic>
      <p:pic>
        <p:nvPicPr>
          <p:cNvPr id="54276" name="Picture 2" descr="FG10_00-73g"/>
          <p:cNvPicPr>
            <a:picLocks noChangeAspect="1" noChangeArrowheads="1"/>
          </p:cNvPicPr>
          <p:nvPr/>
        </p:nvPicPr>
        <p:blipFill>
          <a:blip r:embed="rId3" cstate="print"/>
          <a:srcRect/>
          <a:stretch>
            <a:fillRect/>
          </a:stretch>
        </p:blipFill>
        <p:spPr bwMode="auto">
          <a:xfrm>
            <a:off x="4495800" y="2819400"/>
            <a:ext cx="4000500" cy="308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pPr eaLnBrk="1" hangingPunct="1"/>
            <a:r>
              <a:rPr lang="en-US" smtClean="0"/>
              <a:t>2 atoms + 2 lone pairs attached to central atom</a:t>
            </a:r>
          </a:p>
        </p:txBody>
      </p:sp>
      <p:pic>
        <p:nvPicPr>
          <p:cNvPr id="55299" name="Picture 3" descr="FG10_00-74h"/>
          <p:cNvPicPr>
            <a:picLocks noChangeAspect="1" noChangeArrowheads="1"/>
          </p:cNvPicPr>
          <p:nvPr/>
        </p:nvPicPr>
        <p:blipFill>
          <a:blip r:embed="rId2" cstate="print"/>
          <a:srcRect/>
          <a:stretch>
            <a:fillRect/>
          </a:stretch>
        </p:blipFill>
        <p:spPr bwMode="auto">
          <a:xfrm>
            <a:off x="304800" y="2438400"/>
            <a:ext cx="4076700" cy="3544888"/>
          </a:xfrm>
          <a:prstGeom prst="rect">
            <a:avLst/>
          </a:prstGeom>
          <a:noFill/>
          <a:ln w="9525">
            <a:noFill/>
            <a:miter lim="800000"/>
            <a:headEnd/>
            <a:tailEnd/>
          </a:ln>
        </p:spPr>
      </p:pic>
      <p:pic>
        <p:nvPicPr>
          <p:cNvPr id="55300" name="Picture 2" descr="FG10_00-75i"/>
          <p:cNvPicPr>
            <a:picLocks noChangeAspect="1" noChangeArrowheads="1"/>
          </p:cNvPicPr>
          <p:nvPr/>
        </p:nvPicPr>
        <p:blipFill>
          <a:blip r:embed="rId3" cstate="print"/>
          <a:srcRect/>
          <a:stretch>
            <a:fillRect/>
          </a:stretch>
        </p:blipFill>
        <p:spPr bwMode="auto">
          <a:xfrm>
            <a:off x="4343400" y="3048000"/>
            <a:ext cx="4521200" cy="235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Content Placeholder 2" descr="table_11_06.jpg"/>
          <p:cNvPicPr>
            <a:picLocks noGrp="1" noChangeAspect="1"/>
          </p:cNvPicPr>
          <p:nvPr>
            <p:ph/>
          </p:nvPr>
        </p:nvPicPr>
        <p:blipFill>
          <a:blip r:embed="rId2" cstate="print"/>
          <a:srcRect/>
          <a:stretch>
            <a:fillRect/>
          </a:stretch>
        </p:blipFill>
        <p:spPr>
          <a:xfrm>
            <a:off x="203200" y="228600"/>
            <a:ext cx="8331200" cy="62484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p:nvPr>
        </p:nvSpPr>
        <p:spPr/>
        <p:txBody>
          <a:bodyPr/>
          <a:lstStyle/>
          <a:p>
            <a:pPr eaLnBrk="1" hangingPunct="1"/>
            <a:endParaRPr lang="en-US" smtClean="0"/>
          </a:p>
        </p:txBody>
      </p:sp>
      <p:pic>
        <p:nvPicPr>
          <p:cNvPr id="57347" name="Picture 3" descr="TB07_04A"/>
          <p:cNvPicPr>
            <a:picLocks noChangeAspect="1" noChangeArrowheads="1"/>
          </p:cNvPicPr>
          <p:nvPr/>
        </p:nvPicPr>
        <p:blipFill>
          <a:blip r:embed="rId2" cstate="print"/>
          <a:srcRect/>
          <a:stretch>
            <a:fillRect/>
          </a:stretch>
        </p:blipFill>
        <p:spPr bwMode="auto">
          <a:xfrm>
            <a:off x="760413" y="887413"/>
            <a:ext cx="7621587" cy="5081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228600"/>
            <a:ext cx="7772400" cy="1143000"/>
          </a:xfrm>
        </p:spPr>
        <p:txBody>
          <a:bodyPr/>
          <a:lstStyle/>
          <a:p>
            <a:pPr eaLnBrk="1" hangingPunct="1"/>
            <a:r>
              <a:rPr lang="en-US" smtClean="0">
                <a:cs typeface="Times New Roman" pitchFamily="18" charset="0"/>
              </a:rPr>
              <a:t>Electronegativity</a:t>
            </a:r>
          </a:p>
        </p:txBody>
      </p:sp>
      <p:sp>
        <p:nvSpPr>
          <p:cNvPr id="58371" name="Rectangle 3"/>
          <p:cNvSpPr>
            <a:spLocks noGrp="1" noChangeArrowheads="1"/>
          </p:cNvSpPr>
          <p:nvPr>
            <p:ph type="body" idx="1"/>
          </p:nvPr>
        </p:nvSpPr>
        <p:spPr>
          <a:xfrm>
            <a:off x="762000" y="1447800"/>
            <a:ext cx="7772400" cy="4114800"/>
          </a:xfrm>
        </p:spPr>
        <p:txBody>
          <a:bodyPr/>
          <a:lstStyle/>
          <a:p>
            <a:pPr eaLnBrk="1" hangingPunct="1"/>
            <a:r>
              <a:rPr lang="en-US" smtClean="0">
                <a:cs typeface="Times New Roman" pitchFamily="18" charset="0"/>
              </a:rPr>
              <a:t>A measure of the relative tendency of an atom to attract electrons to itself when it is bonded to another atom.</a:t>
            </a:r>
          </a:p>
          <a:p>
            <a:pPr eaLnBrk="1" hangingPunct="1"/>
            <a:r>
              <a:rPr lang="en-US" smtClean="0">
                <a:cs typeface="Times New Roman" pitchFamily="18" charset="0"/>
              </a:rPr>
              <a:t>“Electron Greed”</a:t>
            </a:r>
          </a:p>
          <a:p>
            <a:pPr eaLnBrk="1" hangingPunct="1"/>
            <a:endParaRPr lang="en-US" smtClean="0">
              <a:cs typeface="Times New Roman" pitchFamily="18" charset="0"/>
            </a:endParaRPr>
          </a:p>
          <a:p>
            <a:pPr eaLnBrk="1" hangingPunct="1"/>
            <a:r>
              <a:rPr lang="en-US" smtClean="0">
                <a:cs typeface="Times New Roman" pitchFamily="18" charset="0"/>
              </a:rPr>
              <a:t>Electronegativity increases up and to the right on the periodic table.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p:nvPr>
        </p:nvSpPr>
        <p:spPr/>
        <p:txBody>
          <a:bodyPr/>
          <a:lstStyle/>
          <a:p>
            <a:pPr eaLnBrk="1" hangingPunct="1"/>
            <a:endParaRPr lang="en-US" smtClean="0"/>
          </a:p>
        </p:txBody>
      </p:sp>
      <p:pic>
        <p:nvPicPr>
          <p:cNvPr id="31747" name="Picture 3" descr="FG05_023"/>
          <p:cNvPicPr>
            <a:picLocks noChangeAspect="1" noChangeArrowheads="1"/>
          </p:cNvPicPr>
          <p:nvPr/>
        </p:nvPicPr>
        <p:blipFill>
          <a:blip r:embed="rId2" cstate="print"/>
          <a:srcRect t="5029" b="9497"/>
          <a:stretch>
            <a:fillRect/>
          </a:stretch>
        </p:blipFill>
        <p:spPr bwMode="auto">
          <a:xfrm>
            <a:off x="760413" y="1143000"/>
            <a:ext cx="7621587" cy="43434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G10_02"/>
          <p:cNvPicPr>
            <a:picLocks noChangeAspect="1" noChangeArrowheads="1"/>
          </p:cNvPicPr>
          <p:nvPr/>
        </p:nvPicPr>
        <p:blipFill>
          <a:blip r:embed="rId2" cstate="print"/>
          <a:srcRect/>
          <a:stretch>
            <a:fillRect/>
          </a:stretch>
        </p:blipFill>
        <p:spPr bwMode="auto">
          <a:xfrm>
            <a:off x="228600" y="304800"/>
            <a:ext cx="8559800" cy="5392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pPr eaLnBrk="1" hangingPunct="1"/>
            <a:r>
              <a:rPr lang="en-US" smtClean="0">
                <a:cs typeface="Times New Roman" pitchFamily="18" charset="0"/>
              </a:rPr>
              <a:t>Polar Bonds</a:t>
            </a:r>
          </a:p>
        </p:txBody>
      </p:sp>
      <p:sp>
        <p:nvSpPr>
          <p:cNvPr id="60419" name="Rectangle 3"/>
          <p:cNvSpPr>
            <a:spLocks noGrp="1" noChangeArrowheads="1"/>
          </p:cNvSpPr>
          <p:nvPr>
            <p:ph type="body" idx="1"/>
          </p:nvPr>
        </p:nvSpPr>
        <p:spPr>
          <a:xfrm>
            <a:off x="685800" y="1981200"/>
            <a:ext cx="7772400" cy="1752600"/>
          </a:xfrm>
        </p:spPr>
        <p:txBody>
          <a:bodyPr/>
          <a:lstStyle/>
          <a:p>
            <a:pPr eaLnBrk="1" hangingPunct="1"/>
            <a:r>
              <a:rPr lang="en-US" smtClean="0">
                <a:cs typeface="Times New Roman" pitchFamily="18" charset="0"/>
              </a:rPr>
              <a:t>Bonds in which electrons are not shared equally due to the electronegativity differences.</a:t>
            </a:r>
            <a:r>
              <a:rPr lang="en-US" smtClean="0"/>
              <a:t> </a:t>
            </a:r>
          </a:p>
        </p:txBody>
      </p:sp>
      <p:pic>
        <p:nvPicPr>
          <p:cNvPr id="60420" name="Picture 2" descr="FG10_06"/>
          <p:cNvPicPr>
            <a:picLocks noChangeAspect="1" noChangeArrowheads="1"/>
          </p:cNvPicPr>
          <p:nvPr/>
        </p:nvPicPr>
        <p:blipFill>
          <a:blip r:embed="rId2" cstate="print"/>
          <a:srcRect/>
          <a:stretch>
            <a:fillRect/>
          </a:stretch>
        </p:blipFill>
        <p:spPr bwMode="auto">
          <a:xfrm>
            <a:off x="1066800" y="3581400"/>
            <a:ext cx="7188200" cy="2776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title"/>
          </p:nvPr>
        </p:nvSpPr>
        <p:spPr/>
        <p:txBody>
          <a:bodyPr/>
          <a:lstStyle/>
          <a:p>
            <a:pPr eaLnBrk="1" hangingPunct="1"/>
            <a:r>
              <a:rPr lang="en-US" smtClean="0"/>
              <a:t>Cl</a:t>
            </a:r>
            <a:r>
              <a:rPr lang="en-US" baseline="-25000" smtClean="0"/>
              <a:t>2</a:t>
            </a:r>
            <a:endParaRPr lang="en-US" smtClean="0"/>
          </a:p>
        </p:txBody>
      </p:sp>
      <p:pic>
        <p:nvPicPr>
          <p:cNvPr id="61443" name="Picture 2" descr="FG10_03"/>
          <p:cNvPicPr>
            <a:picLocks noChangeAspect="1" noChangeArrowheads="1"/>
          </p:cNvPicPr>
          <p:nvPr/>
        </p:nvPicPr>
        <p:blipFill>
          <a:blip r:embed="rId2" cstate="print"/>
          <a:srcRect/>
          <a:stretch>
            <a:fillRect/>
          </a:stretch>
        </p:blipFill>
        <p:spPr bwMode="auto">
          <a:xfrm>
            <a:off x="1752600" y="2362200"/>
            <a:ext cx="6273800" cy="363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p:nvPr>
        </p:nvSpPr>
        <p:spPr/>
        <p:txBody>
          <a:bodyPr/>
          <a:lstStyle/>
          <a:p>
            <a:pPr eaLnBrk="1" hangingPunct="1"/>
            <a:r>
              <a:rPr lang="en-US" smtClean="0"/>
              <a:t>HF</a:t>
            </a:r>
          </a:p>
        </p:txBody>
      </p:sp>
      <p:pic>
        <p:nvPicPr>
          <p:cNvPr id="62467" name="Picture 2" descr="FG10_05"/>
          <p:cNvPicPr>
            <a:picLocks noChangeAspect="1" noChangeArrowheads="1"/>
          </p:cNvPicPr>
          <p:nvPr/>
        </p:nvPicPr>
        <p:blipFill>
          <a:blip r:embed="rId2" cstate="print"/>
          <a:srcRect/>
          <a:stretch>
            <a:fillRect/>
          </a:stretch>
        </p:blipFill>
        <p:spPr bwMode="auto">
          <a:xfrm>
            <a:off x="1143000" y="1524000"/>
            <a:ext cx="7569200" cy="510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title"/>
          </p:nvPr>
        </p:nvSpPr>
        <p:spPr/>
        <p:txBody>
          <a:bodyPr/>
          <a:lstStyle/>
          <a:p>
            <a:pPr eaLnBrk="1" hangingPunct="1"/>
            <a:r>
              <a:rPr lang="en-US" smtClean="0">
                <a:cs typeface="Times New Roman" pitchFamily="18" charset="0"/>
              </a:rPr>
              <a:t>Polar molecules</a:t>
            </a:r>
          </a:p>
        </p:txBody>
      </p:sp>
      <p:sp>
        <p:nvSpPr>
          <p:cNvPr id="63491" name="Rectangle 2"/>
          <p:cNvSpPr>
            <a:spLocks noGrp="1" noChangeArrowheads="1"/>
          </p:cNvSpPr>
          <p:nvPr>
            <p:ph type="body" idx="1"/>
          </p:nvPr>
        </p:nvSpPr>
        <p:spPr>
          <a:xfrm>
            <a:off x="685800" y="1981200"/>
            <a:ext cx="7772400" cy="1295400"/>
          </a:xfrm>
        </p:spPr>
        <p:txBody>
          <a:bodyPr/>
          <a:lstStyle/>
          <a:p>
            <a:pPr eaLnBrk="1" hangingPunct="1"/>
            <a:r>
              <a:rPr lang="en-US" smtClean="0">
                <a:cs typeface="Times New Roman" pitchFamily="18" charset="0"/>
              </a:rPr>
              <a:t>Molecules with a positive and negative end due to the presence of polar bonds.</a:t>
            </a:r>
            <a:r>
              <a:rPr lang="en-US" smtClean="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1143000"/>
          </a:xfrm>
        </p:spPr>
        <p:txBody>
          <a:bodyPr/>
          <a:lstStyle/>
          <a:p>
            <a:r>
              <a:rPr lang="en-US" smtClean="0"/>
              <a:t>Polar Molecules</a:t>
            </a:r>
          </a:p>
        </p:txBody>
      </p:sp>
      <p:sp>
        <p:nvSpPr>
          <p:cNvPr id="4099" name="Rectangle 3"/>
          <p:cNvSpPr>
            <a:spLocks noGrp="1" noChangeArrowheads="1"/>
          </p:cNvSpPr>
          <p:nvPr>
            <p:ph type="body" idx="1"/>
          </p:nvPr>
        </p:nvSpPr>
        <p:spPr>
          <a:xfrm>
            <a:off x="762000" y="1524000"/>
            <a:ext cx="7772400" cy="4114800"/>
          </a:xfrm>
        </p:spPr>
        <p:txBody>
          <a:bodyPr/>
          <a:lstStyle/>
          <a:p>
            <a:r>
              <a:rPr lang="en-US" smtClean="0"/>
              <a:t>Dipole - A molecule such as HF which has a positive and a negative end.  This dipolar character is often represented by an arrow pointing towards the negative charge.</a:t>
            </a:r>
          </a:p>
          <a:p>
            <a:endParaRPr lang="en-US" smtClean="0"/>
          </a:p>
          <a:p>
            <a:r>
              <a:rPr lang="en-US" smtClean="0"/>
              <a:t>Dipole moments  – the measure of the net molecular polarity </a:t>
            </a:r>
          </a:p>
          <a:p>
            <a:pPr lvl="2"/>
            <a:r>
              <a:rPr lang="en-US" smtClean="0"/>
              <a:t>Measured in units of Debyes (D) = Qr (charge x separation)</a:t>
            </a:r>
          </a:p>
          <a:p>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title"/>
          </p:nvPr>
        </p:nvSpPr>
        <p:spPr/>
        <p:txBody>
          <a:bodyPr/>
          <a:lstStyle/>
          <a:p>
            <a:pPr eaLnBrk="1" hangingPunct="1"/>
            <a:r>
              <a:rPr lang="en-US" smtClean="0"/>
              <a:t>H</a:t>
            </a:r>
            <a:r>
              <a:rPr lang="en-US" baseline="-25000" smtClean="0"/>
              <a:t>2</a:t>
            </a:r>
            <a:r>
              <a:rPr lang="en-US" smtClean="0"/>
              <a:t>O</a:t>
            </a:r>
          </a:p>
        </p:txBody>
      </p:sp>
      <p:pic>
        <p:nvPicPr>
          <p:cNvPr id="64515" name="Picture 2" descr="FG10_06-03l"/>
          <p:cNvPicPr>
            <a:picLocks noChangeAspect="1" noChangeArrowheads="1"/>
          </p:cNvPicPr>
          <p:nvPr/>
        </p:nvPicPr>
        <p:blipFill>
          <a:blip r:embed="rId2" cstate="print"/>
          <a:srcRect/>
          <a:stretch>
            <a:fillRect/>
          </a:stretch>
        </p:blipFill>
        <p:spPr bwMode="auto">
          <a:xfrm>
            <a:off x="1981200" y="1905000"/>
            <a:ext cx="5238750" cy="4697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FG10_06-02k"/>
          <p:cNvPicPr>
            <a:picLocks noChangeAspect="1" noChangeArrowheads="1"/>
          </p:cNvPicPr>
          <p:nvPr/>
        </p:nvPicPr>
        <p:blipFill>
          <a:blip r:embed="rId2" cstate="print"/>
          <a:srcRect/>
          <a:stretch>
            <a:fillRect/>
          </a:stretch>
        </p:blipFill>
        <p:spPr bwMode="auto">
          <a:xfrm>
            <a:off x="533400" y="2514600"/>
            <a:ext cx="8026400" cy="3260725"/>
          </a:xfrm>
          <a:prstGeom prst="rect">
            <a:avLst/>
          </a:prstGeom>
          <a:noFill/>
          <a:ln w="9525">
            <a:noFill/>
            <a:miter lim="800000"/>
            <a:headEnd/>
            <a:tailEnd/>
          </a:ln>
        </p:spPr>
      </p:pic>
      <p:sp>
        <p:nvSpPr>
          <p:cNvPr id="65539" name="Rectangle 3"/>
          <p:cNvSpPr>
            <a:spLocks noGrp="1" noChangeArrowheads="1"/>
          </p:cNvSpPr>
          <p:nvPr>
            <p:ph type="title"/>
          </p:nvPr>
        </p:nvSpPr>
        <p:spPr/>
        <p:txBody>
          <a:bodyPr/>
          <a:lstStyle/>
          <a:p>
            <a:pPr eaLnBrk="1" hangingPunct="1"/>
            <a:r>
              <a:rPr lang="en-US" smtClean="0"/>
              <a:t>CO</a:t>
            </a:r>
            <a:r>
              <a:rPr lang="en-US" baseline="-25000" smtClean="0"/>
              <a:t>2</a:t>
            </a:r>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FG10_01-01UN"/>
          <p:cNvPicPr>
            <a:picLocks noChangeAspect="1" noChangeArrowheads="1"/>
          </p:cNvPicPr>
          <p:nvPr/>
        </p:nvPicPr>
        <p:blipFill>
          <a:blip r:embed="rId2" cstate="print"/>
          <a:srcRect/>
          <a:stretch>
            <a:fillRect/>
          </a:stretch>
        </p:blipFill>
        <p:spPr bwMode="auto">
          <a:xfrm>
            <a:off x="0" y="0"/>
            <a:ext cx="9144000" cy="2606675"/>
          </a:xfrm>
          <a:prstGeom prst="rect">
            <a:avLst/>
          </a:prstGeom>
          <a:noFill/>
          <a:ln w="9525">
            <a:noFill/>
            <a:miter lim="800000"/>
            <a:headEnd/>
            <a:tailEnd/>
          </a:ln>
        </p:spPr>
      </p:pic>
      <p:pic>
        <p:nvPicPr>
          <p:cNvPr id="5123" name="Picture 5" descr="FG10_01-02UN"/>
          <p:cNvPicPr>
            <a:picLocks noChangeAspect="1" noChangeArrowheads="1"/>
          </p:cNvPicPr>
          <p:nvPr/>
        </p:nvPicPr>
        <p:blipFill>
          <a:blip r:embed="rId3" cstate="print"/>
          <a:srcRect/>
          <a:stretch>
            <a:fillRect/>
          </a:stretch>
        </p:blipFill>
        <p:spPr bwMode="auto">
          <a:xfrm>
            <a:off x="0" y="3581400"/>
            <a:ext cx="9144000" cy="2468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G09_38"/>
          <p:cNvPicPr>
            <a:picLocks noChangeAspect="1" noChangeArrowheads="1"/>
          </p:cNvPicPr>
          <p:nvPr/>
        </p:nvPicPr>
        <p:blipFill>
          <a:blip r:embed="rId2" cstate="print"/>
          <a:srcRect/>
          <a:stretch>
            <a:fillRect/>
          </a:stretch>
        </p:blipFill>
        <p:spPr bwMode="auto">
          <a:xfrm>
            <a:off x="533400" y="0"/>
            <a:ext cx="8305800" cy="68738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457200" y="1066800"/>
            <a:ext cx="8229600" cy="2095500"/>
          </a:xfrm>
        </p:spPr>
        <p:txBody>
          <a:bodyPr/>
          <a:lstStyle/>
          <a:p>
            <a:pPr eaLnBrk="1" hangingPunct="1"/>
            <a:r>
              <a:rPr lang="en-US" smtClean="0"/>
              <a:t>Ionization Energy - The amount of energy required to remove the outermost electron form an isolated neutral atom in the gaseous state.</a:t>
            </a:r>
          </a:p>
          <a:p>
            <a:pPr eaLnBrk="1" hangingPunct="1"/>
            <a:endParaRPr lang="en-US" smtClean="0"/>
          </a:p>
          <a:p>
            <a:pPr eaLnBrk="1" hangingPunct="1"/>
            <a:endParaRPr lang="en-US" smtClean="0"/>
          </a:p>
        </p:txBody>
      </p:sp>
      <p:sp>
        <p:nvSpPr>
          <p:cNvPr id="8195" name="Rectangle 3"/>
          <p:cNvSpPr>
            <a:spLocks noGrp="1" noChangeArrowheads="1"/>
          </p:cNvSpPr>
          <p:nvPr>
            <p:ph type="title"/>
          </p:nvPr>
        </p:nvSpPr>
        <p:spPr>
          <a:xfrm>
            <a:off x="457200" y="0"/>
            <a:ext cx="8229600" cy="1143000"/>
          </a:xfrm>
          <a:noFill/>
        </p:spPr>
        <p:txBody>
          <a:bodyPr/>
          <a:lstStyle/>
          <a:p>
            <a:pPr eaLnBrk="1" hangingPunct="1"/>
            <a:r>
              <a:rPr lang="en-US" b="1" u="sng" smtClean="0"/>
              <a:t>Periodic Properties</a:t>
            </a:r>
          </a:p>
        </p:txBody>
      </p:sp>
      <p:pic>
        <p:nvPicPr>
          <p:cNvPr id="8196" name="Picture 4" descr="FG06_001"/>
          <p:cNvPicPr>
            <a:picLocks noChangeAspect="1" noChangeArrowheads="1"/>
          </p:cNvPicPr>
          <p:nvPr/>
        </p:nvPicPr>
        <p:blipFill>
          <a:blip r:embed="rId2" cstate="print"/>
          <a:srcRect t="3531" b="12495"/>
          <a:stretch>
            <a:fillRect/>
          </a:stretch>
        </p:blipFill>
        <p:spPr bwMode="auto">
          <a:xfrm>
            <a:off x="1066800" y="2974975"/>
            <a:ext cx="6935788" cy="38830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G09_37"/>
          <p:cNvPicPr>
            <a:picLocks noChangeAspect="1" noChangeArrowheads="1"/>
          </p:cNvPicPr>
          <p:nvPr/>
        </p:nvPicPr>
        <p:blipFill>
          <a:blip r:embed="rId2" cstate="print"/>
          <a:srcRect/>
          <a:stretch>
            <a:fillRect/>
          </a:stretch>
        </p:blipFill>
        <p:spPr bwMode="auto">
          <a:xfrm>
            <a:off x="152400" y="304800"/>
            <a:ext cx="8763000" cy="49069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TotalTime>
  <Words>1318</Words>
  <Application>Microsoft Office PowerPoint</Application>
  <PresentationFormat>On-screen Show (4:3)</PresentationFormat>
  <Paragraphs>204</Paragraphs>
  <Slides>68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Default Design</vt:lpstr>
      <vt:lpstr>KnowItAll OLE</vt:lpstr>
      <vt:lpstr>Chemical Bonds:  The Formation of Compounds from Atoms</vt:lpstr>
      <vt:lpstr>Slide 2</vt:lpstr>
      <vt:lpstr>Slide 3</vt:lpstr>
      <vt:lpstr>Periodic Properties</vt:lpstr>
      <vt:lpstr>Effective nuclear charge</vt:lpstr>
      <vt:lpstr>Slide 6</vt:lpstr>
      <vt:lpstr>Slide 7</vt:lpstr>
      <vt:lpstr>Periodic Properties</vt:lpstr>
      <vt:lpstr>Slide 9</vt:lpstr>
      <vt:lpstr>Slide 10</vt:lpstr>
      <vt:lpstr>Higher ionization energies</vt:lpstr>
      <vt:lpstr>Electron Affinity</vt:lpstr>
      <vt:lpstr>Valence Electrons</vt:lpstr>
      <vt:lpstr>Slide 14</vt:lpstr>
      <vt:lpstr>Slide 15</vt:lpstr>
      <vt:lpstr>Slide 16</vt:lpstr>
      <vt:lpstr>Electronic Configuration of the Ions</vt:lpstr>
      <vt:lpstr>Slide 18</vt:lpstr>
      <vt:lpstr>Isoelectronic</vt:lpstr>
      <vt:lpstr>Ionic Radii</vt:lpstr>
      <vt:lpstr>Slide 21</vt:lpstr>
      <vt:lpstr>Slide 22</vt:lpstr>
      <vt:lpstr>Lewis Electron Dot Structures</vt:lpstr>
      <vt:lpstr>Lewis Electron Dot Structures</vt:lpstr>
      <vt:lpstr>Bonding</vt:lpstr>
      <vt:lpstr>Two kinds of bonds</vt:lpstr>
      <vt:lpstr>Ion Formation</vt:lpstr>
      <vt:lpstr>Ionic Bonds</vt:lpstr>
      <vt:lpstr>What compound will be formed by the reaction of potassium and chlorine?</vt:lpstr>
      <vt:lpstr>Slide 30</vt:lpstr>
      <vt:lpstr>Slide 31</vt:lpstr>
      <vt:lpstr>Slide 32</vt:lpstr>
      <vt:lpstr>Covalent Bonds</vt:lpstr>
      <vt:lpstr>Show bonding in H2</vt:lpstr>
      <vt:lpstr>Show bonding in Cl2</vt:lpstr>
      <vt:lpstr>Show bonding in O2</vt:lpstr>
      <vt:lpstr>Slide 37</vt:lpstr>
      <vt:lpstr>Show bonding in N2</vt:lpstr>
      <vt:lpstr>Slide 39</vt:lpstr>
      <vt:lpstr>Bond Length</vt:lpstr>
      <vt:lpstr>Bonding in nonmetals</vt:lpstr>
      <vt:lpstr>Bonding in nonmetals</vt:lpstr>
      <vt:lpstr>Lewis Electron Dot Structures</vt:lpstr>
      <vt:lpstr>Slide 44</vt:lpstr>
      <vt:lpstr>Slide 45</vt:lpstr>
      <vt:lpstr>Writing Lewis Dot Structures</vt:lpstr>
      <vt:lpstr>Writing Lewis Dot Structures</vt:lpstr>
      <vt:lpstr>Writing Lewis Dot Structures</vt:lpstr>
      <vt:lpstr>Lewis Structures of ions </vt:lpstr>
      <vt:lpstr>Resonance</vt:lpstr>
      <vt:lpstr>Predicting Shapes of Molecules</vt:lpstr>
      <vt:lpstr>2 atoms attached to central atom</vt:lpstr>
      <vt:lpstr>3 atoms attached to central atom</vt:lpstr>
      <vt:lpstr>4 atoms attached to central atom</vt:lpstr>
      <vt:lpstr>3 atoms + lone pair attached to central atom</vt:lpstr>
      <vt:lpstr>2 atoms + 2 lone pairs attached to central atom</vt:lpstr>
      <vt:lpstr>Slide 57</vt:lpstr>
      <vt:lpstr>Slide 58</vt:lpstr>
      <vt:lpstr>Electronegativity</vt:lpstr>
      <vt:lpstr>Slide 60</vt:lpstr>
      <vt:lpstr>Polar Bonds</vt:lpstr>
      <vt:lpstr>Cl2</vt:lpstr>
      <vt:lpstr>HF</vt:lpstr>
      <vt:lpstr>Polar molecules</vt:lpstr>
      <vt:lpstr>Polar Molecules</vt:lpstr>
      <vt:lpstr>H2O</vt:lpstr>
      <vt:lpstr>CO2</vt:lpstr>
      <vt:lpstr>Slide 68</vt:lpstr>
    </vt:vector>
  </TitlesOfParts>
  <Company>GCCCD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Atomic Theory: The Nuclear Model of the Atom</dc:title>
  <dc:creator>GCCCD User</dc:creator>
  <cp:lastModifiedBy>Cary Willard</cp:lastModifiedBy>
  <cp:revision>69</cp:revision>
  <dcterms:created xsi:type="dcterms:W3CDTF">2002-09-10T12:58:21Z</dcterms:created>
  <dcterms:modified xsi:type="dcterms:W3CDTF">2013-01-08T04:14:53Z</dcterms:modified>
</cp:coreProperties>
</file>